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0" r:id="rId4"/>
    <p:sldId id="261" r:id="rId5"/>
    <p:sldId id="262" r:id="rId6"/>
    <p:sldId id="263" r:id="rId7"/>
    <p:sldId id="264" r:id="rId8"/>
    <p:sldId id="258" r:id="rId9"/>
    <p:sldId id="259"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nnie MacKay" initials="BM" lastIdx="1" clrIdx="0">
    <p:extLst>
      <p:ext uri="{19B8F6BF-5375-455C-9EA6-DF929625EA0E}">
        <p15:presenceInfo xmlns:p15="http://schemas.microsoft.com/office/powerpoint/2012/main" userId="S::blmackay@dal.ca::f7f22601-1f72-4392-9a94-260181ad05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5940"/>
  </p:normalViewPr>
  <p:slideViewPr>
    <p:cSldViewPr snapToGrid="0" snapToObjects="1">
      <p:cViewPr varScale="1">
        <p:scale>
          <a:sx n="122" d="100"/>
          <a:sy n="122" d="100"/>
        </p:scale>
        <p:origin x="3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02T14:38:17.213" idx="1">
    <p:pos x="5729" y="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7E400D-6922-6545-B395-CEA4AD0D9A5C}"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25353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7E400D-6922-6545-B395-CEA4AD0D9A5C}"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300389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7E400D-6922-6545-B395-CEA4AD0D9A5C}"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295369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7E400D-6922-6545-B395-CEA4AD0D9A5C}"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150911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7E400D-6922-6545-B395-CEA4AD0D9A5C}"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57207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7E400D-6922-6545-B395-CEA4AD0D9A5C}"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757349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7E400D-6922-6545-B395-CEA4AD0D9A5C}" type="datetimeFigureOut">
              <a:rPr lang="en-US" smtClean="0"/>
              <a:t>9/19/22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54458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7E400D-6922-6545-B395-CEA4AD0D9A5C}" type="datetimeFigureOut">
              <a:rPr lang="en-US" smtClean="0"/>
              <a:t>9/19/22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1047879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E400D-6922-6545-B395-CEA4AD0D9A5C}" type="datetimeFigureOut">
              <a:rPr lang="en-US" smtClean="0"/>
              <a:t>9/19/22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191455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7E400D-6922-6545-B395-CEA4AD0D9A5C}"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256172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7E400D-6922-6545-B395-CEA4AD0D9A5C}"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606A6-21A9-B64A-B1D4-F4E351C09D57}" type="slidenum">
              <a:rPr lang="en-US" smtClean="0"/>
              <a:t>‹#›</a:t>
            </a:fld>
            <a:endParaRPr lang="en-US"/>
          </a:p>
        </p:txBody>
      </p:sp>
    </p:spTree>
    <p:extLst>
      <p:ext uri="{BB962C8B-B14F-4D97-AF65-F5344CB8AC3E}">
        <p14:creationId xmlns:p14="http://schemas.microsoft.com/office/powerpoint/2010/main" val="330145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E400D-6922-6545-B395-CEA4AD0D9A5C}" type="datetimeFigureOut">
              <a:rPr lang="en-US" smtClean="0"/>
              <a:t>9/19/22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606A6-21A9-B64A-B1D4-F4E351C09D57}" type="slidenum">
              <a:rPr lang="en-US" smtClean="0"/>
              <a:t>‹#›</a:t>
            </a:fld>
            <a:endParaRPr lang="en-US"/>
          </a:p>
        </p:txBody>
      </p:sp>
    </p:spTree>
    <p:extLst>
      <p:ext uri="{BB962C8B-B14F-4D97-AF65-F5344CB8AC3E}">
        <p14:creationId xmlns:p14="http://schemas.microsoft.com/office/powerpoint/2010/main" val="4157877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D24E-A704-4345-9FCA-19801720B176}"/>
              </a:ext>
            </a:extLst>
          </p:cNvPr>
          <p:cNvSpPr>
            <a:spLocks noGrp="1"/>
          </p:cNvSpPr>
          <p:nvPr>
            <p:ph type="ctrTitle"/>
          </p:nvPr>
        </p:nvSpPr>
        <p:spPr/>
        <p:txBody>
          <a:bodyPr/>
          <a:lstStyle/>
          <a:p>
            <a:r>
              <a:rPr lang="en-US" dirty="0"/>
              <a:t>Lab 1</a:t>
            </a:r>
          </a:p>
        </p:txBody>
      </p:sp>
      <p:sp>
        <p:nvSpPr>
          <p:cNvPr id="3" name="Subtitle 2">
            <a:extLst>
              <a:ext uri="{FF2B5EF4-FFF2-40B4-BE49-F238E27FC236}">
                <a16:creationId xmlns:a16="http://schemas.microsoft.com/office/drawing/2014/main" id="{324DA9AE-DE09-884F-83C6-68E93494AD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785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A1C80F-70A9-2146-B2CA-7A1065E85F1D}"/>
              </a:ext>
            </a:extLst>
          </p:cNvPr>
          <p:cNvPicPr>
            <a:picLocks noChangeAspect="1"/>
          </p:cNvPicPr>
          <p:nvPr/>
        </p:nvPicPr>
        <p:blipFill>
          <a:blip r:embed="rId2"/>
          <a:stretch>
            <a:fillRect/>
          </a:stretch>
        </p:blipFill>
        <p:spPr>
          <a:xfrm>
            <a:off x="466604" y="2528495"/>
            <a:ext cx="7766613" cy="4098585"/>
          </a:xfrm>
          <a:prstGeom prst="rect">
            <a:avLst/>
          </a:prstGeom>
        </p:spPr>
      </p:pic>
      <p:sp>
        <p:nvSpPr>
          <p:cNvPr id="2" name="Title 1">
            <a:extLst>
              <a:ext uri="{FF2B5EF4-FFF2-40B4-BE49-F238E27FC236}">
                <a16:creationId xmlns:a16="http://schemas.microsoft.com/office/drawing/2014/main" id="{2E5BD597-63BD-424F-9FAA-1CABCA7F81B5}"/>
              </a:ext>
            </a:extLst>
          </p:cNvPr>
          <p:cNvSpPr>
            <a:spLocks noGrp="1"/>
          </p:cNvSpPr>
          <p:nvPr>
            <p:ph type="title"/>
          </p:nvPr>
        </p:nvSpPr>
        <p:spPr>
          <a:xfrm>
            <a:off x="628650" y="0"/>
            <a:ext cx="7886700" cy="1325563"/>
          </a:xfrm>
        </p:spPr>
        <p:txBody>
          <a:bodyPr/>
          <a:lstStyle/>
          <a:p>
            <a:r>
              <a:rPr lang="en-US" dirty="0"/>
              <a:t>How to find papers…</a:t>
            </a:r>
          </a:p>
        </p:txBody>
      </p:sp>
      <p:sp>
        <p:nvSpPr>
          <p:cNvPr id="3" name="Content Placeholder 2">
            <a:extLst>
              <a:ext uri="{FF2B5EF4-FFF2-40B4-BE49-F238E27FC236}">
                <a16:creationId xmlns:a16="http://schemas.microsoft.com/office/drawing/2014/main" id="{2BECA003-732B-8A4B-8FC6-14F03C133951}"/>
              </a:ext>
            </a:extLst>
          </p:cNvPr>
          <p:cNvSpPr>
            <a:spLocks noGrp="1"/>
          </p:cNvSpPr>
          <p:nvPr>
            <p:ph idx="1"/>
          </p:nvPr>
        </p:nvSpPr>
        <p:spPr>
          <a:xfrm>
            <a:off x="466604" y="1351063"/>
            <a:ext cx="7886700" cy="929150"/>
          </a:xfrm>
        </p:spPr>
        <p:txBody>
          <a:bodyPr/>
          <a:lstStyle/>
          <a:p>
            <a:r>
              <a:rPr lang="en-US" dirty="0"/>
              <a:t>Select </a:t>
            </a:r>
            <a:r>
              <a:rPr lang="en-US" i="1" dirty="0"/>
              <a:t>Database </a:t>
            </a:r>
            <a:r>
              <a:rPr lang="en-US" dirty="0"/>
              <a:t>and type </a:t>
            </a:r>
            <a:r>
              <a:rPr lang="en-US" i="1" dirty="0"/>
              <a:t>ACM </a:t>
            </a:r>
          </a:p>
        </p:txBody>
      </p:sp>
      <p:cxnSp>
        <p:nvCxnSpPr>
          <p:cNvPr id="8" name="Straight Arrow Connector 7">
            <a:extLst>
              <a:ext uri="{FF2B5EF4-FFF2-40B4-BE49-F238E27FC236}">
                <a16:creationId xmlns:a16="http://schemas.microsoft.com/office/drawing/2014/main" id="{1C47933F-CFF0-7640-84F5-A1CABAF27EA0}"/>
              </a:ext>
            </a:extLst>
          </p:cNvPr>
          <p:cNvCxnSpPr/>
          <p:nvPr/>
        </p:nvCxnSpPr>
        <p:spPr>
          <a:xfrm flipH="1">
            <a:off x="3032567" y="2126567"/>
            <a:ext cx="2754774" cy="347558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2113C9-6548-4645-9D1D-AA778A116B8F}"/>
              </a:ext>
            </a:extLst>
          </p:cNvPr>
          <p:cNvCxnSpPr>
            <a:cxnSpLocks/>
          </p:cNvCxnSpPr>
          <p:nvPr/>
        </p:nvCxnSpPr>
        <p:spPr>
          <a:xfrm flipH="1">
            <a:off x="1331090" y="4577787"/>
            <a:ext cx="2521582" cy="168411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80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2A99A-4D8B-0740-83F1-31D9624B433B}"/>
              </a:ext>
            </a:extLst>
          </p:cNvPr>
          <p:cNvPicPr>
            <a:picLocks noChangeAspect="1"/>
          </p:cNvPicPr>
          <p:nvPr/>
        </p:nvPicPr>
        <p:blipFill>
          <a:blip r:embed="rId2"/>
          <a:stretch>
            <a:fillRect/>
          </a:stretch>
        </p:blipFill>
        <p:spPr>
          <a:xfrm>
            <a:off x="1726187" y="1926428"/>
            <a:ext cx="5390683" cy="4785268"/>
          </a:xfrm>
          <a:prstGeom prst="rect">
            <a:avLst/>
          </a:prstGeom>
          <a:ln>
            <a:solidFill>
              <a:schemeClr val="tx1"/>
            </a:solidFill>
          </a:ln>
        </p:spPr>
      </p:pic>
      <p:sp>
        <p:nvSpPr>
          <p:cNvPr id="2" name="Title 1">
            <a:extLst>
              <a:ext uri="{FF2B5EF4-FFF2-40B4-BE49-F238E27FC236}">
                <a16:creationId xmlns:a16="http://schemas.microsoft.com/office/drawing/2014/main" id="{2E5BD597-63BD-424F-9FAA-1CABCA7F81B5}"/>
              </a:ext>
            </a:extLst>
          </p:cNvPr>
          <p:cNvSpPr>
            <a:spLocks noGrp="1"/>
          </p:cNvSpPr>
          <p:nvPr>
            <p:ph type="title"/>
          </p:nvPr>
        </p:nvSpPr>
        <p:spPr>
          <a:xfrm>
            <a:off x="628650" y="0"/>
            <a:ext cx="7886700" cy="1325563"/>
          </a:xfrm>
        </p:spPr>
        <p:txBody>
          <a:bodyPr/>
          <a:lstStyle/>
          <a:p>
            <a:r>
              <a:rPr lang="en-US" dirty="0"/>
              <a:t>How to find papers…</a:t>
            </a:r>
          </a:p>
        </p:txBody>
      </p:sp>
      <p:sp>
        <p:nvSpPr>
          <p:cNvPr id="3" name="Content Placeholder 2">
            <a:extLst>
              <a:ext uri="{FF2B5EF4-FFF2-40B4-BE49-F238E27FC236}">
                <a16:creationId xmlns:a16="http://schemas.microsoft.com/office/drawing/2014/main" id="{2BECA003-732B-8A4B-8FC6-14F03C133951}"/>
              </a:ext>
            </a:extLst>
          </p:cNvPr>
          <p:cNvSpPr>
            <a:spLocks noGrp="1"/>
          </p:cNvSpPr>
          <p:nvPr>
            <p:ph idx="1"/>
          </p:nvPr>
        </p:nvSpPr>
        <p:spPr>
          <a:xfrm>
            <a:off x="466604" y="1351063"/>
            <a:ext cx="7886700" cy="929150"/>
          </a:xfrm>
        </p:spPr>
        <p:txBody>
          <a:bodyPr/>
          <a:lstStyle/>
          <a:p>
            <a:r>
              <a:rPr lang="en-US" dirty="0"/>
              <a:t>Select </a:t>
            </a:r>
            <a:r>
              <a:rPr lang="en-US" i="1" dirty="0"/>
              <a:t>ACM Digital Library</a:t>
            </a:r>
          </a:p>
        </p:txBody>
      </p:sp>
      <p:cxnSp>
        <p:nvCxnSpPr>
          <p:cNvPr id="8" name="Straight Arrow Connector 7">
            <a:extLst>
              <a:ext uri="{FF2B5EF4-FFF2-40B4-BE49-F238E27FC236}">
                <a16:creationId xmlns:a16="http://schemas.microsoft.com/office/drawing/2014/main" id="{1C47933F-CFF0-7640-84F5-A1CABAF27EA0}"/>
              </a:ext>
            </a:extLst>
          </p:cNvPr>
          <p:cNvCxnSpPr>
            <a:cxnSpLocks/>
          </p:cNvCxnSpPr>
          <p:nvPr/>
        </p:nvCxnSpPr>
        <p:spPr>
          <a:xfrm flipH="1">
            <a:off x="2499360" y="1351063"/>
            <a:ext cx="3299556" cy="452548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0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D597-63BD-424F-9FAA-1CABCA7F81B5}"/>
              </a:ext>
            </a:extLst>
          </p:cNvPr>
          <p:cNvSpPr>
            <a:spLocks noGrp="1"/>
          </p:cNvSpPr>
          <p:nvPr>
            <p:ph type="title"/>
          </p:nvPr>
        </p:nvSpPr>
        <p:spPr>
          <a:xfrm>
            <a:off x="628650" y="0"/>
            <a:ext cx="7886700" cy="1325563"/>
          </a:xfrm>
        </p:spPr>
        <p:txBody>
          <a:bodyPr/>
          <a:lstStyle/>
          <a:p>
            <a:r>
              <a:rPr lang="en-US" dirty="0"/>
              <a:t>How to find papers…</a:t>
            </a:r>
          </a:p>
        </p:txBody>
      </p:sp>
      <p:sp>
        <p:nvSpPr>
          <p:cNvPr id="3" name="Content Placeholder 2">
            <a:extLst>
              <a:ext uri="{FF2B5EF4-FFF2-40B4-BE49-F238E27FC236}">
                <a16:creationId xmlns:a16="http://schemas.microsoft.com/office/drawing/2014/main" id="{2BECA003-732B-8A4B-8FC6-14F03C133951}"/>
              </a:ext>
            </a:extLst>
          </p:cNvPr>
          <p:cNvSpPr>
            <a:spLocks noGrp="1"/>
          </p:cNvSpPr>
          <p:nvPr>
            <p:ph idx="1"/>
          </p:nvPr>
        </p:nvSpPr>
        <p:spPr>
          <a:xfrm>
            <a:off x="628650" y="1334390"/>
            <a:ext cx="7886700" cy="929150"/>
          </a:xfrm>
        </p:spPr>
        <p:txBody>
          <a:bodyPr>
            <a:normAutofit fontScale="85000" lnSpcReduction="20000"/>
          </a:bodyPr>
          <a:lstStyle/>
          <a:p>
            <a:pPr marL="0" indent="0">
              <a:buNone/>
            </a:pPr>
            <a:r>
              <a:rPr lang="en-US" dirty="0"/>
              <a:t>If you are off campus, you'll need to sign in using your Dal username (email) and password. If you are accessing the database while on campus you won't need to do this step.</a:t>
            </a:r>
            <a:endParaRPr lang="en-US" i="1" dirty="0"/>
          </a:p>
        </p:txBody>
      </p:sp>
      <p:pic>
        <p:nvPicPr>
          <p:cNvPr id="6" name="Picture 5">
            <a:extLst>
              <a:ext uri="{FF2B5EF4-FFF2-40B4-BE49-F238E27FC236}">
                <a16:creationId xmlns:a16="http://schemas.microsoft.com/office/drawing/2014/main" id="{B791861B-DD33-4D4B-A880-F7BC7470ECCE}"/>
              </a:ext>
            </a:extLst>
          </p:cNvPr>
          <p:cNvPicPr>
            <a:picLocks noChangeAspect="1"/>
          </p:cNvPicPr>
          <p:nvPr/>
        </p:nvPicPr>
        <p:blipFill>
          <a:blip r:embed="rId2"/>
          <a:stretch>
            <a:fillRect/>
          </a:stretch>
        </p:blipFill>
        <p:spPr>
          <a:xfrm>
            <a:off x="628650" y="2305713"/>
            <a:ext cx="7632192" cy="3993001"/>
          </a:xfrm>
          <a:prstGeom prst="rect">
            <a:avLst/>
          </a:prstGeom>
          <a:ln>
            <a:solidFill>
              <a:schemeClr val="tx1"/>
            </a:solidFill>
          </a:ln>
        </p:spPr>
      </p:pic>
    </p:spTree>
    <p:extLst>
      <p:ext uri="{BB962C8B-B14F-4D97-AF65-F5344CB8AC3E}">
        <p14:creationId xmlns:p14="http://schemas.microsoft.com/office/powerpoint/2010/main" val="35973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D597-63BD-424F-9FAA-1CABCA7F81B5}"/>
              </a:ext>
            </a:extLst>
          </p:cNvPr>
          <p:cNvSpPr>
            <a:spLocks noGrp="1"/>
          </p:cNvSpPr>
          <p:nvPr>
            <p:ph type="title"/>
          </p:nvPr>
        </p:nvSpPr>
        <p:spPr>
          <a:xfrm>
            <a:off x="628650" y="0"/>
            <a:ext cx="7886700" cy="1325563"/>
          </a:xfrm>
        </p:spPr>
        <p:txBody>
          <a:bodyPr/>
          <a:lstStyle/>
          <a:p>
            <a:r>
              <a:rPr lang="en-US" dirty="0"/>
              <a:t>How to find papers…</a:t>
            </a:r>
          </a:p>
        </p:txBody>
      </p:sp>
      <p:sp>
        <p:nvSpPr>
          <p:cNvPr id="3" name="Content Placeholder 2">
            <a:extLst>
              <a:ext uri="{FF2B5EF4-FFF2-40B4-BE49-F238E27FC236}">
                <a16:creationId xmlns:a16="http://schemas.microsoft.com/office/drawing/2014/main" id="{2BECA003-732B-8A4B-8FC6-14F03C133951}"/>
              </a:ext>
            </a:extLst>
          </p:cNvPr>
          <p:cNvSpPr>
            <a:spLocks noGrp="1"/>
          </p:cNvSpPr>
          <p:nvPr>
            <p:ph idx="1"/>
          </p:nvPr>
        </p:nvSpPr>
        <p:spPr>
          <a:xfrm>
            <a:off x="628650" y="1005206"/>
            <a:ext cx="7886700" cy="929150"/>
          </a:xfrm>
        </p:spPr>
        <p:txBody>
          <a:bodyPr>
            <a:normAutofit fontScale="62500" lnSpcReduction="20000"/>
          </a:bodyPr>
          <a:lstStyle/>
          <a:p>
            <a:pPr marL="0" indent="0">
              <a:lnSpc>
                <a:spcPct val="120000"/>
              </a:lnSpc>
              <a:buNone/>
            </a:pPr>
            <a:r>
              <a:rPr lang="en-US" dirty="0"/>
              <a:t>You will be brought to the ACM's main page. You can start by just typing in keywords on your topic (you can use journal articles and conference proceedings so you can just search)</a:t>
            </a:r>
            <a:endParaRPr lang="en-US" i="1" dirty="0"/>
          </a:p>
        </p:txBody>
      </p:sp>
      <p:pic>
        <p:nvPicPr>
          <p:cNvPr id="5" name="Picture 4">
            <a:extLst>
              <a:ext uri="{FF2B5EF4-FFF2-40B4-BE49-F238E27FC236}">
                <a16:creationId xmlns:a16="http://schemas.microsoft.com/office/drawing/2014/main" id="{21EA2C3E-31D5-5A46-97CA-E52831336564}"/>
              </a:ext>
            </a:extLst>
          </p:cNvPr>
          <p:cNvPicPr>
            <a:picLocks noChangeAspect="1"/>
          </p:cNvPicPr>
          <p:nvPr/>
        </p:nvPicPr>
        <p:blipFill>
          <a:blip r:embed="rId2"/>
          <a:stretch>
            <a:fillRect/>
          </a:stretch>
        </p:blipFill>
        <p:spPr>
          <a:xfrm>
            <a:off x="860766" y="2092852"/>
            <a:ext cx="7210338" cy="4639757"/>
          </a:xfrm>
          <a:prstGeom prst="rect">
            <a:avLst/>
          </a:prstGeom>
        </p:spPr>
      </p:pic>
    </p:spTree>
    <p:extLst>
      <p:ext uri="{BB962C8B-B14F-4D97-AF65-F5344CB8AC3E}">
        <p14:creationId xmlns:p14="http://schemas.microsoft.com/office/powerpoint/2010/main" val="3036780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AF2B-099B-3345-B966-781C4F09A88A}"/>
              </a:ext>
            </a:extLst>
          </p:cNvPr>
          <p:cNvSpPr>
            <a:spLocks noGrp="1"/>
          </p:cNvSpPr>
          <p:nvPr>
            <p:ph type="title"/>
          </p:nvPr>
        </p:nvSpPr>
        <p:spPr/>
        <p:txBody>
          <a:bodyPr/>
          <a:lstStyle/>
          <a:p>
            <a:r>
              <a:rPr lang="en-US" dirty="0"/>
              <a:t>Let's try it out…</a:t>
            </a:r>
          </a:p>
        </p:txBody>
      </p:sp>
      <p:sp>
        <p:nvSpPr>
          <p:cNvPr id="3" name="Content Placeholder 2">
            <a:extLst>
              <a:ext uri="{FF2B5EF4-FFF2-40B4-BE49-F238E27FC236}">
                <a16:creationId xmlns:a16="http://schemas.microsoft.com/office/drawing/2014/main" id="{F94E51D7-DAA7-DB4A-A044-A19B2FD57C8E}"/>
              </a:ext>
            </a:extLst>
          </p:cNvPr>
          <p:cNvSpPr>
            <a:spLocks noGrp="1"/>
          </p:cNvSpPr>
          <p:nvPr>
            <p:ph idx="1"/>
          </p:nvPr>
        </p:nvSpPr>
        <p:spPr/>
        <p:txBody>
          <a:bodyPr>
            <a:normAutofit fontScale="92500" lnSpcReduction="20000"/>
          </a:bodyPr>
          <a:lstStyle/>
          <a:p>
            <a:r>
              <a:rPr lang="en-US" dirty="0"/>
              <a:t>Let's say the topic was helping users navigate maps on small devices while walking (e.g., Smartphones).</a:t>
            </a:r>
          </a:p>
          <a:p>
            <a:endParaRPr lang="en-US" dirty="0"/>
          </a:p>
          <a:p>
            <a:r>
              <a:rPr lang="en-US" dirty="0"/>
              <a:t>First, we need to see what has already been studied and/or developed.</a:t>
            </a:r>
          </a:p>
          <a:p>
            <a:endParaRPr lang="en-US" dirty="0"/>
          </a:p>
          <a:p>
            <a:r>
              <a:rPr lang="en-US" dirty="0"/>
              <a:t>Come up with some terms/phrases as sometimes you'll get different results</a:t>
            </a:r>
          </a:p>
          <a:p>
            <a:pPr lvl="1"/>
            <a:r>
              <a:rPr lang="en-US" dirty="0"/>
              <a:t>Mobile maps</a:t>
            </a:r>
          </a:p>
          <a:p>
            <a:pPr lvl="1"/>
            <a:r>
              <a:rPr lang="en-US" dirty="0"/>
              <a:t>Navigating maps on Smartphones</a:t>
            </a:r>
          </a:p>
          <a:p>
            <a:pPr lvl="1"/>
            <a:r>
              <a:rPr lang="en-US" dirty="0"/>
              <a:t>Using maps while walking</a:t>
            </a:r>
          </a:p>
          <a:p>
            <a:pPr lvl="1"/>
            <a:r>
              <a:rPr lang="en-US" dirty="0"/>
              <a:t>Etc.</a:t>
            </a:r>
          </a:p>
        </p:txBody>
      </p:sp>
    </p:spTree>
    <p:extLst>
      <p:ext uri="{BB962C8B-B14F-4D97-AF65-F5344CB8AC3E}">
        <p14:creationId xmlns:p14="http://schemas.microsoft.com/office/powerpoint/2010/main" val="53150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770935-85E9-CB4F-810E-65ACCD632645}"/>
              </a:ext>
            </a:extLst>
          </p:cNvPr>
          <p:cNvPicPr>
            <a:picLocks noChangeAspect="1"/>
          </p:cNvPicPr>
          <p:nvPr/>
        </p:nvPicPr>
        <p:blipFill>
          <a:blip r:embed="rId2"/>
          <a:stretch>
            <a:fillRect/>
          </a:stretch>
        </p:blipFill>
        <p:spPr>
          <a:xfrm>
            <a:off x="3564344" y="85343"/>
            <a:ext cx="5579655" cy="6699659"/>
          </a:xfrm>
          <a:prstGeom prst="rect">
            <a:avLst/>
          </a:prstGeom>
          <a:ln>
            <a:solidFill>
              <a:schemeClr val="tx1"/>
            </a:solidFill>
          </a:ln>
        </p:spPr>
      </p:pic>
      <p:sp>
        <p:nvSpPr>
          <p:cNvPr id="10" name="TextBox 9">
            <a:extLst>
              <a:ext uri="{FF2B5EF4-FFF2-40B4-BE49-F238E27FC236}">
                <a16:creationId xmlns:a16="http://schemas.microsoft.com/office/drawing/2014/main" id="{C0C3182C-8FAB-1345-AAA7-B8FEA1714776}"/>
              </a:ext>
            </a:extLst>
          </p:cNvPr>
          <p:cNvSpPr txBox="1"/>
          <p:nvPr/>
        </p:nvSpPr>
        <p:spPr>
          <a:xfrm>
            <a:off x="121920" y="414528"/>
            <a:ext cx="2767584" cy="646331"/>
          </a:xfrm>
          <a:prstGeom prst="rect">
            <a:avLst/>
          </a:prstGeom>
          <a:solidFill>
            <a:schemeClr val="accent6">
              <a:lumMod val="40000"/>
              <a:lumOff val="60000"/>
            </a:schemeClr>
          </a:solidFill>
        </p:spPr>
        <p:txBody>
          <a:bodyPr wrap="square" rtlCol="0">
            <a:spAutoFit/>
          </a:bodyPr>
          <a:lstStyle/>
          <a:p>
            <a:r>
              <a:rPr lang="en-US" dirty="0"/>
              <a:t>Searched for:</a:t>
            </a:r>
          </a:p>
          <a:p>
            <a:r>
              <a:rPr lang="en-US" i="1" dirty="0"/>
              <a:t>Using maps while walking</a:t>
            </a:r>
          </a:p>
        </p:txBody>
      </p:sp>
      <p:sp>
        <p:nvSpPr>
          <p:cNvPr id="11" name="TextBox 10">
            <a:extLst>
              <a:ext uri="{FF2B5EF4-FFF2-40B4-BE49-F238E27FC236}">
                <a16:creationId xmlns:a16="http://schemas.microsoft.com/office/drawing/2014/main" id="{0B530609-4A56-FA4E-AAF4-0618C14EA56C}"/>
              </a:ext>
            </a:extLst>
          </p:cNvPr>
          <p:cNvSpPr txBox="1"/>
          <p:nvPr/>
        </p:nvSpPr>
        <p:spPr>
          <a:xfrm>
            <a:off x="121920" y="1542288"/>
            <a:ext cx="2767584" cy="923330"/>
          </a:xfrm>
          <a:prstGeom prst="rect">
            <a:avLst/>
          </a:prstGeom>
          <a:solidFill>
            <a:schemeClr val="accent6">
              <a:lumMod val="40000"/>
              <a:lumOff val="60000"/>
            </a:schemeClr>
          </a:solidFill>
        </p:spPr>
        <p:txBody>
          <a:bodyPr wrap="square" rtlCol="0">
            <a:spAutoFit/>
          </a:bodyPr>
          <a:lstStyle/>
          <a:p>
            <a:r>
              <a:rPr lang="en-US" dirty="0"/>
              <a:t>..but the results don't seem to match what I wanted. So refine your search…</a:t>
            </a:r>
          </a:p>
        </p:txBody>
      </p:sp>
    </p:spTree>
    <p:extLst>
      <p:ext uri="{BB962C8B-B14F-4D97-AF65-F5344CB8AC3E}">
        <p14:creationId xmlns:p14="http://schemas.microsoft.com/office/powerpoint/2010/main" val="297585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47D10C-783E-D44D-91AB-3C3582BC5472}"/>
              </a:ext>
            </a:extLst>
          </p:cNvPr>
          <p:cNvPicPr>
            <a:picLocks noGrp="1" noChangeAspect="1"/>
          </p:cNvPicPr>
          <p:nvPr>
            <p:ph idx="1"/>
          </p:nvPr>
        </p:nvPicPr>
        <p:blipFill>
          <a:blip r:embed="rId2"/>
          <a:stretch>
            <a:fillRect/>
          </a:stretch>
        </p:blipFill>
        <p:spPr>
          <a:xfrm>
            <a:off x="4291585" y="177823"/>
            <a:ext cx="4499514" cy="5901604"/>
          </a:xfrm>
        </p:spPr>
      </p:pic>
      <p:sp>
        <p:nvSpPr>
          <p:cNvPr id="6" name="TextBox 5">
            <a:extLst>
              <a:ext uri="{FF2B5EF4-FFF2-40B4-BE49-F238E27FC236}">
                <a16:creationId xmlns:a16="http://schemas.microsoft.com/office/drawing/2014/main" id="{FC59FF1A-9BF1-1643-932C-E5C2E6BDBA2B}"/>
              </a:ext>
            </a:extLst>
          </p:cNvPr>
          <p:cNvSpPr txBox="1"/>
          <p:nvPr/>
        </p:nvSpPr>
        <p:spPr>
          <a:xfrm>
            <a:off x="341376" y="370517"/>
            <a:ext cx="3084576" cy="923330"/>
          </a:xfrm>
          <a:prstGeom prst="rect">
            <a:avLst/>
          </a:prstGeom>
          <a:solidFill>
            <a:schemeClr val="accent6">
              <a:lumMod val="40000"/>
              <a:lumOff val="60000"/>
            </a:schemeClr>
          </a:solidFill>
        </p:spPr>
        <p:txBody>
          <a:bodyPr wrap="square" rtlCol="0">
            <a:spAutoFit/>
          </a:bodyPr>
          <a:lstStyle/>
          <a:p>
            <a:r>
              <a:rPr lang="en-US" dirty="0"/>
              <a:t>Updated search to:</a:t>
            </a:r>
          </a:p>
          <a:p>
            <a:r>
              <a:rPr lang="en-US" i="1" dirty="0"/>
              <a:t>how users navigate while walking</a:t>
            </a:r>
          </a:p>
        </p:txBody>
      </p:sp>
      <p:sp>
        <p:nvSpPr>
          <p:cNvPr id="7" name="TextBox 6">
            <a:extLst>
              <a:ext uri="{FF2B5EF4-FFF2-40B4-BE49-F238E27FC236}">
                <a16:creationId xmlns:a16="http://schemas.microsoft.com/office/drawing/2014/main" id="{1F0FA96A-5924-B947-BE39-7BD61B8EEC29}"/>
              </a:ext>
            </a:extLst>
          </p:cNvPr>
          <p:cNvSpPr txBox="1"/>
          <p:nvPr/>
        </p:nvSpPr>
        <p:spPr>
          <a:xfrm>
            <a:off x="402336" y="2103120"/>
            <a:ext cx="3084576" cy="646331"/>
          </a:xfrm>
          <a:prstGeom prst="rect">
            <a:avLst/>
          </a:prstGeom>
          <a:solidFill>
            <a:schemeClr val="accent6">
              <a:lumMod val="40000"/>
              <a:lumOff val="60000"/>
            </a:schemeClr>
          </a:solidFill>
        </p:spPr>
        <p:txBody>
          <a:bodyPr wrap="square" rtlCol="0">
            <a:spAutoFit/>
          </a:bodyPr>
          <a:lstStyle/>
          <a:p>
            <a:r>
              <a:rPr lang="en-US" dirty="0"/>
              <a:t>Now at least it looks like some papers are relevant…</a:t>
            </a:r>
          </a:p>
        </p:txBody>
      </p:sp>
      <p:cxnSp>
        <p:nvCxnSpPr>
          <p:cNvPr id="9" name="Straight Arrow Connector 8">
            <a:extLst>
              <a:ext uri="{FF2B5EF4-FFF2-40B4-BE49-F238E27FC236}">
                <a16:creationId xmlns:a16="http://schemas.microsoft.com/office/drawing/2014/main" id="{F10CBF49-6D73-1943-A2BA-A4F546B27E3C}"/>
              </a:ext>
            </a:extLst>
          </p:cNvPr>
          <p:cNvCxnSpPr>
            <a:stCxn id="7" idx="3"/>
          </p:cNvCxnSpPr>
          <p:nvPr/>
        </p:nvCxnSpPr>
        <p:spPr>
          <a:xfrm>
            <a:off x="3486912" y="2426286"/>
            <a:ext cx="804673" cy="18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936FF3-7A1F-DD40-82DF-BFD034E0B195}"/>
              </a:ext>
            </a:extLst>
          </p:cNvPr>
          <p:cNvCxnSpPr>
            <a:stCxn id="7" idx="3"/>
          </p:cNvCxnSpPr>
          <p:nvPr/>
        </p:nvCxnSpPr>
        <p:spPr>
          <a:xfrm>
            <a:off x="3486912" y="2426286"/>
            <a:ext cx="804673" cy="308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A359DC-C31B-3848-8FE7-2F6FBA986DFD}"/>
              </a:ext>
            </a:extLst>
          </p:cNvPr>
          <p:cNvSpPr txBox="1"/>
          <p:nvPr/>
        </p:nvSpPr>
        <p:spPr>
          <a:xfrm>
            <a:off x="352901" y="5291328"/>
            <a:ext cx="3084576" cy="646331"/>
          </a:xfrm>
          <a:prstGeom prst="rect">
            <a:avLst/>
          </a:prstGeom>
          <a:solidFill>
            <a:schemeClr val="accent6">
              <a:lumMod val="40000"/>
              <a:lumOff val="60000"/>
            </a:schemeClr>
          </a:solidFill>
        </p:spPr>
        <p:txBody>
          <a:bodyPr wrap="square" rtlCol="0">
            <a:spAutoFit/>
          </a:bodyPr>
          <a:lstStyle/>
          <a:p>
            <a:r>
              <a:rPr lang="en-US" dirty="0"/>
              <a:t>So let's see what this paper is about…</a:t>
            </a:r>
          </a:p>
        </p:txBody>
      </p:sp>
    </p:spTree>
    <p:extLst>
      <p:ext uri="{BB962C8B-B14F-4D97-AF65-F5344CB8AC3E}">
        <p14:creationId xmlns:p14="http://schemas.microsoft.com/office/powerpoint/2010/main" val="726152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0EA414-F1B0-AC40-9290-4BCDC2E7718A}"/>
              </a:ext>
            </a:extLst>
          </p:cNvPr>
          <p:cNvPicPr>
            <a:picLocks noChangeAspect="1"/>
          </p:cNvPicPr>
          <p:nvPr/>
        </p:nvPicPr>
        <p:blipFill>
          <a:blip r:embed="rId2"/>
          <a:stretch>
            <a:fillRect/>
          </a:stretch>
        </p:blipFill>
        <p:spPr>
          <a:xfrm>
            <a:off x="2852756" y="0"/>
            <a:ext cx="6632620" cy="6858000"/>
          </a:xfrm>
          <a:prstGeom prst="rect">
            <a:avLst/>
          </a:prstGeom>
        </p:spPr>
      </p:pic>
      <p:sp>
        <p:nvSpPr>
          <p:cNvPr id="6" name="TextBox 5">
            <a:extLst>
              <a:ext uri="{FF2B5EF4-FFF2-40B4-BE49-F238E27FC236}">
                <a16:creationId xmlns:a16="http://schemas.microsoft.com/office/drawing/2014/main" id="{64101DF5-6D3D-1443-B4F6-9D2EC3452521}"/>
              </a:ext>
            </a:extLst>
          </p:cNvPr>
          <p:cNvSpPr txBox="1"/>
          <p:nvPr/>
        </p:nvSpPr>
        <p:spPr>
          <a:xfrm>
            <a:off x="97536" y="121920"/>
            <a:ext cx="2426208" cy="1477328"/>
          </a:xfrm>
          <a:prstGeom prst="rect">
            <a:avLst/>
          </a:prstGeom>
          <a:solidFill>
            <a:schemeClr val="accent1">
              <a:lumMod val="40000"/>
              <a:lumOff val="60000"/>
            </a:schemeClr>
          </a:solidFill>
        </p:spPr>
        <p:txBody>
          <a:bodyPr wrap="square" rtlCol="0">
            <a:spAutoFit/>
          </a:bodyPr>
          <a:lstStyle/>
          <a:p>
            <a:r>
              <a:rPr lang="en-US" dirty="0"/>
              <a:t>From the main page, we can get information about this paper to help determine if we want to read it.</a:t>
            </a:r>
          </a:p>
        </p:txBody>
      </p:sp>
      <p:sp>
        <p:nvSpPr>
          <p:cNvPr id="7" name="TextBox 6">
            <a:extLst>
              <a:ext uri="{FF2B5EF4-FFF2-40B4-BE49-F238E27FC236}">
                <a16:creationId xmlns:a16="http://schemas.microsoft.com/office/drawing/2014/main" id="{E685CE20-88F0-944B-9915-8BB1580F6225}"/>
              </a:ext>
            </a:extLst>
          </p:cNvPr>
          <p:cNvSpPr txBox="1"/>
          <p:nvPr/>
        </p:nvSpPr>
        <p:spPr>
          <a:xfrm>
            <a:off x="97536" y="2066544"/>
            <a:ext cx="2426208" cy="1200329"/>
          </a:xfrm>
          <a:prstGeom prst="rect">
            <a:avLst/>
          </a:prstGeom>
          <a:solidFill>
            <a:schemeClr val="accent1">
              <a:lumMod val="40000"/>
              <a:lumOff val="60000"/>
            </a:schemeClr>
          </a:solidFill>
        </p:spPr>
        <p:txBody>
          <a:bodyPr wrap="square" rtlCol="0">
            <a:spAutoFit/>
          </a:bodyPr>
          <a:lstStyle/>
          <a:p>
            <a:r>
              <a:rPr lang="en-US" dirty="0"/>
              <a:t>It's a conference paper.</a:t>
            </a:r>
          </a:p>
          <a:p>
            <a:r>
              <a:rPr lang="en-US" dirty="0"/>
              <a:t>It was published in 2010.</a:t>
            </a:r>
          </a:p>
          <a:p>
            <a:r>
              <a:rPr lang="en-US" dirty="0"/>
              <a:t>It is 9 pages.</a:t>
            </a:r>
          </a:p>
        </p:txBody>
      </p:sp>
      <p:cxnSp>
        <p:nvCxnSpPr>
          <p:cNvPr id="9" name="Straight Arrow Connector 8">
            <a:extLst>
              <a:ext uri="{FF2B5EF4-FFF2-40B4-BE49-F238E27FC236}">
                <a16:creationId xmlns:a16="http://schemas.microsoft.com/office/drawing/2014/main" id="{7951F446-95FE-404E-8BE4-AFEE379C1660}"/>
              </a:ext>
            </a:extLst>
          </p:cNvPr>
          <p:cNvCxnSpPr>
            <a:cxnSpLocks/>
          </p:cNvCxnSpPr>
          <p:nvPr/>
        </p:nvCxnSpPr>
        <p:spPr>
          <a:xfrm flipV="1">
            <a:off x="2480986" y="1876247"/>
            <a:ext cx="457286" cy="891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58C7A97-B7EE-B94C-B099-A8BB55E2A091}"/>
              </a:ext>
            </a:extLst>
          </p:cNvPr>
          <p:cNvSpPr txBox="1"/>
          <p:nvPr/>
        </p:nvSpPr>
        <p:spPr>
          <a:xfrm>
            <a:off x="97536" y="3419856"/>
            <a:ext cx="2426208" cy="2585323"/>
          </a:xfrm>
          <a:prstGeom prst="rect">
            <a:avLst/>
          </a:prstGeom>
          <a:solidFill>
            <a:schemeClr val="accent1">
              <a:lumMod val="40000"/>
              <a:lumOff val="60000"/>
            </a:schemeClr>
          </a:solidFill>
        </p:spPr>
        <p:txBody>
          <a:bodyPr wrap="square" rtlCol="0">
            <a:spAutoFit/>
          </a:bodyPr>
          <a:lstStyle/>
          <a:p>
            <a:r>
              <a:rPr lang="en-US" dirty="0"/>
              <a:t>Then read the abstract. Based on the abstract it doesn't seem really relevant and it is 10 years old… (NOTE: sometimes an older paper is okay especially if it has been influential to the field).</a:t>
            </a:r>
          </a:p>
        </p:txBody>
      </p:sp>
    </p:spTree>
    <p:extLst>
      <p:ext uri="{BB962C8B-B14F-4D97-AF65-F5344CB8AC3E}">
        <p14:creationId xmlns:p14="http://schemas.microsoft.com/office/powerpoint/2010/main" val="25067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2032D4-35E7-0742-B290-060C8CA02B68}"/>
              </a:ext>
            </a:extLst>
          </p:cNvPr>
          <p:cNvPicPr>
            <a:picLocks noGrp="1" noChangeAspect="1"/>
          </p:cNvPicPr>
          <p:nvPr>
            <p:ph idx="1"/>
          </p:nvPr>
        </p:nvPicPr>
        <p:blipFill>
          <a:blip r:embed="rId2"/>
          <a:stretch>
            <a:fillRect/>
          </a:stretch>
        </p:blipFill>
        <p:spPr>
          <a:xfrm>
            <a:off x="3270786" y="0"/>
            <a:ext cx="5824446" cy="6611239"/>
          </a:xfrm>
        </p:spPr>
      </p:pic>
      <p:sp>
        <p:nvSpPr>
          <p:cNvPr id="6" name="TextBox 5">
            <a:extLst>
              <a:ext uri="{FF2B5EF4-FFF2-40B4-BE49-F238E27FC236}">
                <a16:creationId xmlns:a16="http://schemas.microsoft.com/office/drawing/2014/main" id="{4D361EA8-E41E-7E45-864C-176F2E85C535}"/>
              </a:ext>
            </a:extLst>
          </p:cNvPr>
          <p:cNvSpPr txBox="1"/>
          <p:nvPr/>
        </p:nvSpPr>
        <p:spPr>
          <a:xfrm>
            <a:off x="231648" y="1316736"/>
            <a:ext cx="2572512" cy="1754326"/>
          </a:xfrm>
          <a:prstGeom prst="rect">
            <a:avLst/>
          </a:prstGeom>
          <a:solidFill>
            <a:schemeClr val="accent1">
              <a:lumMod val="40000"/>
              <a:lumOff val="60000"/>
            </a:schemeClr>
          </a:solidFill>
        </p:spPr>
        <p:txBody>
          <a:bodyPr wrap="square" rtlCol="0">
            <a:spAutoFit/>
          </a:bodyPr>
          <a:lstStyle/>
          <a:p>
            <a:r>
              <a:rPr lang="en-US" dirty="0"/>
              <a:t>New Search:</a:t>
            </a:r>
          </a:p>
          <a:p>
            <a:r>
              <a:rPr lang="en-US" i="1" dirty="0"/>
              <a:t>how users navigate new places with mobile map</a:t>
            </a:r>
            <a:r>
              <a:rPr lang="en-US" dirty="0"/>
              <a:t>s</a:t>
            </a:r>
          </a:p>
          <a:p>
            <a:endParaRPr lang="en-US" dirty="0"/>
          </a:p>
          <a:p>
            <a:r>
              <a:rPr lang="en-US" dirty="0"/>
              <a:t>New list… This one looks interesting.</a:t>
            </a:r>
          </a:p>
        </p:txBody>
      </p:sp>
      <p:cxnSp>
        <p:nvCxnSpPr>
          <p:cNvPr id="8" name="Straight Arrow Connector 7">
            <a:extLst>
              <a:ext uri="{FF2B5EF4-FFF2-40B4-BE49-F238E27FC236}">
                <a16:creationId xmlns:a16="http://schemas.microsoft.com/office/drawing/2014/main" id="{63BDD730-A587-D94E-A910-A6E40F1EE1EF}"/>
              </a:ext>
            </a:extLst>
          </p:cNvPr>
          <p:cNvCxnSpPr/>
          <p:nvPr/>
        </p:nvCxnSpPr>
        <p:spPr>
          <a:xfrm>
            <a:off x="2804160" y="2572512"/>
            <a:ext cx="466626" cy="1938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4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D35E55-B6EB-B345-AD48-DFD167CA4897}"/>
              </a:ext>
            </a:extLst>
          </p:cNvPr>
          <p:cNvPicPr>
            <a:picLocks noGrp="1" noChangeAspect="1"/>
          </p:cNvPicPr>
          <p:nvPr>
            <p:ph idx="1"/>
          </p:nvPr>
        </p:nvPicPr>
        <p:blipFill>
          <a:blip r:embed="rId2"/>
          <a:stretch>
            <a:fillRect/>
          </a:stretch>
        </p:blipFill>
        <p:spPr>
          <a:xfrm>
            <a:off x="2444229" y="326008"/>
            <a:ext cx="6525949" cy="5660263"/>
          </a:xfrm>
          <a:ln>
            <a:solidFill>
              <a:schemeClr val="accent1"/>
            </a:solidFill>
          </a:ln>
        </p:spPr>
      </p:pic>
      <p:sp>
        <p:nvSpPr>
          <p:cNvPr id="6" name="TextBox 5">
            <a:extLst>
              <a:ext uri="{FF2B5EF4-FFF2-40B4-BE49-F238E27FC236}">
                <a16:creationId xmlns:a16="http://schemas.microsoft.com/office/drawing/2014/main" id="{A8090211-B42D-AE40-9909-FAFD99CFADDA}"/>
              </a:ext>
            </a:extLst>
          </p:cNvPr>
          <p:cNvSpPr txBox="1"/>
          <p:nvPr/>
        </p:nvSpPr>
        <p:spPr>
          <a:xfrm>
            <a:off x="280416" y="1889760"/>
            <a:ext cx="1962912" cy="2031325"/>
          </a:xfrm>
          <a:prstGeom prst="rect">
            <a:avLst/>
          </a:prstGeom>
          <a:solidFill>
            <a:schemeClr val="accent1">
              <a:lumMod val="40000"/>
              <a:lumOff val="60000"/>
            </a:schemeClr>
          </a:solidFill>
        </p:spPr>
        <p:txBody>
          <a:bodyPr wrap="square" rtlCol="0">
            <a:spAutoFit/>
          </a:bodyPr>
          <a:lstStyle/>
          <a:p>
            <a:r>
              <a:rPr lang="en-US" dirty="0"/>
              <a:t>From the abstract, this sounds interesting and relevant.</a:t>
            </a:r>
          </a:p>
          <a:p>
            <a:endParaRPr lang="en-US" dirty="0"/>
          </a:p>
          <a:p>
            <a:r>
              <a:rPr lang="en-US" dirty="0"/>
              <a:t>Take a look at the actual article.</a:t>
            </a:r>
          </a:p>
        </p:txBody>
      </p:sp>
    </p:spTree>
    <p:extLst>
      <p:ext uri="{BB962C8B-B14F-4D97-AF65-F5344CB8AC3E}">
        <p14:creationId xmlns:p14="http://schemas.microsoft.com/office/powerpoint/2010/main" val="115814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3EBF-B267-EA48-A147-B665C0FB1F1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193948-BEC7-764D-B249-49551C11103E}"/>
              </a:ext>
            </a:extLst>
          </p:cNvPr>
          <p:cNvSpPr>
            <a:spLocks noGrp="1"/>
          </p:cNvSpPr>
          <p:nvPr>
            <p:ph idx="1"/>
          </p:nvPr>
        </p:nvSpPr>
        <p:spPr/>
        <p:txBody>
          <a:bodyPr/>
          <a:lstStyle/>
          <a:p>
            <a:r>
              <a:rPr lang="en-US" dirty="0"/>
              <a:t>Go through Lab Activity (and Assignment 2)</a:t>
            </a:r>
          </a:p>
          <a:p>
            <a:r>
              <a:rPr lang="en-US" dirty="0"/>
              <a:t>Presentation on using ACM library</a:t>
            </a:r>
          </a:p>
          <a:p>
            <a:r>
              <a:rPr lang="en-US" dirty="0"/>
              <a:t>The team charter that each group needs to read, 'sign' and submit by next Tuesday night (due Tuesday Oct. 27 at 11:00pm – submit on Brightspace)</a:t>
            </a:r>
          </a:p>
          <a:p>
            <a:r>
              <a:rPr lang="en-US" dirty="0"/>
              <a:t>Announce the groups</a:t>
            </a:r>
          </a:p>
          <a:p>
            <a:r>
              <a:rPr lang="en-US" dirty="0"/>
              <a:t>Divide up the topics</a:t>
            </a:r>
          </a:p>
          <a:p>
            <a:r>
              <a:rPr lang="en-US" dirty="0"/>
              <a:t>[in </a:t>
            </a:r>
            <a:r>
              <a:rPr lang="en-US"/>
              <a:t>groups work on Lab1]</a:t>
            </a:r>
            <a:endParaRPr lang="en-US" dirty="0"/>
          </a:p>
          <a:p>
            <a:endParaRPr lang="en-US" dirty="0"/>
          </a:p>
        </p:txBody>
      </p:sp>
    </p:spTree>
    <p:extLst>
      <p:ext uri="{BB962C8B-B14F-4D97-AF65-F5344CB8AC3E}">
        <p14:creationId xmlns:p14="http://schemas.microsoft.com/office/powerpoint/2010/main" val="1063861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97630-4D10-9C49-A2DA-31C7BA7B7468}"/>
              </a:ext>
            </a:extLst>
          </p:cNvPr>
          <p:cNvPicPr>
            <a:picLocks noChangeAspect="1"/>
          </p:cNvPicPr>
          <p:nvPr/>
        </p:nvPicPr>
        <p:blipFill>
          <a:blip r:embed="rId2"/>
          <a:stretch>
            <a:fillRect/>
          </a:stretch>
        </p:blipFill>
        <p:spPr>
          <a:xfrm>
            <a:off x="3368802" y="201422"/>
            <a:ext cx="5600700" cy="3797300"/>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4BBFC40E-8C31-DC47-87FF-D9A99DEF1BC0}"/>
              </a:ext>
            </a:extLst>
          </p:cNvPr>
          <p:cNvSpPr txBox="1"/>
          <p:nvPr/>
        </p:nvSpPr>
        <p:spPr>
          <a:xfrm>
            <a:off x="365760" y="1097280"/>
            <a:ext cx="2450592" cy="1200329"/>
          </a:xfrm>
          <a:prstGeom prst="rect">
            <a:avLst/>
          </a:prstGeom>
          <a:solidFill>
            <a:schemeClr val="accent4">
              <a:lumMod val="40000"/>
              <a:lumOff val="60000"/>
            </a:schemeClr>
          </a:solidFill>
        </p:spPr>
        <p:txBody>
          <a:bodyPr wrap="square" rtlCol="0">
            <a:spAutoFit/>
          </a:bodyPr>
          <a:lstStyle/>
          <a:p>
            <a:r>
              <a:rPr lang="en-US" dirty="0"/>
              <a:t>When looking at the paper, notice that it clearly describes what it is going to do…</a:t>
            </a:r>
          </a:p>
        </p:txBody>
      </p:sp>
      <p:sp>
        <p:nvSpPr>
          <p:cNvPr id="7" name="TextBox 6">
            <a:extLst>
              <a:ext uri="{FF2B5EF4-FFF2-40B4-BE49-F238E27FC236}">
                <a16:creationId xmlns:a16="http://schemas.microsoft.com/office/drawing/2014/main" id="{757374BD-70DB-A641-B0F9-99542DCE7C0F}"/>
              </a:ext>
            </a:extLst>
          </p:cNvPr>
          <p:cNvSpPr txBox="1"/>
          <p:nvPr/>
        </p:nvSpPr>
        <p:spPr>
          <a:xfrm>
            <a:off x="365760" y="5257562"/>
            <a:ext cx="8497824" cy="1600438"/>
          </a:xfrm>
          <a:prstGeom prst="rect">
            <a:avLst/>
          </a:prstGeom>
          <a:noFill/>
        </p:spPr>
        <p:txBody>
          <a:bodyPr wrap="square" rtlCol="0">
            <a:spAutoFit/>
          </a:bodyPr>
          <a:lstStyle/>
          <a:p>
            <a:r>
              <a:rPr lang="en-US" sz="1400" dirty="0"/>
              <a:t>This is a direct quote from to show how to read a paper:</a:t>
            </a:r>
          </a:p>
          <a:p>
            <a:r>
              <a:rPr lang="en-US" sz="1400" dirty="0"/>
              <a:t>James Wen, William S. Helton, and Mark </a:t>
            </a:r>
            <a:r>
              <a:rPr lang="en-US" sz="1400" dirty="0" err="1"/>
              <a:t>Billinghurst</a:t>
            </a:r>
            <a:r>
              <a:rPr lang="en-US" sz="1400" dirty="0"/>
              <a:t>. 2013. Classifying users of mobile pedestrian navigation tools. In Proceedings of the 25th Australian Computer-Human Interaction Conference: Augmentation, Application, Innovation, Collaboration (</a:t>
            </a:r>
            <a:r>
              <a:rPr lang="en-US" sz="1400" dirty="0" err="1"/>
              <a:t>OzCHI</a:t>
            </a:r>
            <a:r>
              <a:rPr lang="en-US" sz="1400" dirty="0"/>
              <a:t> ’13). Association for Computing Machinery, New York, NY, USA, 13–16. </a:t>
            </a:r>
            <a:r>
              <a:rPr lang="en-US" sz="1400" dirty="0" err="1"/>
              <a:t>DOI:https</a:t>
            </a:r>
            <a:r>
              <a:rPr lang="en-US" sz="1400" dirty="0"/>
              <a:t>://</a:t>
            </a:r>
            <a:r>
              <a:rPr lang="en-US" sz="1400" dirty="0" err="1"/>
              <a:t>doi.org</a:t>
            </a:r>
            <a:r>
              <a:rPr lang="en-US" sz="1400" dirty="0"/>
              <a:t>/10.1145/2541016.2541073</a:t>
            </a:r>
          </a:p>
          <a:p>
            <a:endParaRPr lang="en-US" sz="1400" dirty="0"/>
          </a:p>
          <a:p>
            <a:r>
              <a:rPr lang="en-US" sz="1400" dirty="0"/>
              <a:t>Never cut and paste into a document to be handed in! </a:t>
            </a:r>
          </a:p>
        </p:txBody>
      </p:sp>
    </p:spTree>
    <p:extLst>
      <p:ext uri="{BB962C8B-B14F-4D97-AF65-F5344CB8AC3E}">
        <p14:creationId xmlns:p14="http://schemas.microsoft.com/office/powerpoint/2010/main" val="245946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0E124-2119-5942-B766-C759A6383792}"/>
              </a:ext>
            </a:extLst>
          </p:cNvPr>
          <p:cNvPicPr>
            <a:picLocks noChangeAspect="1"/>
          </p:cNvPicPr>
          <p:nvPr/>
        </p:nvPicPr>
        <p:blipFill>
          <a:blip r:embed="rId2"/>
          <a:stretch>
            <a:fillRect/>
          </a:stretch>
        </p:blipFill>
        <p:spPr>
          <a:xfrm>
            <a:off x="2584704" y="262872"/>
            <a:ext cx="6303264" cy="4336334"/>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D6BC353B-EAEF-DB4C-A469-69445FFD428B}"/>
              </a:ext>
            </a:extLst>
          </p:cNvPr>
          <p:cNvSpPr txBox="1"/>
          <p:nvPr/>
        </p:nvSpPr>
        <p:spPr>
          <a:xfrm>
            <a:off x="97536" y="609600"/>
            <a:ext cx="2292096" cy="923330"/>
          </a:xfrm>
          <a:prstGeom prst="rect">
            <a:avLst/>
          </a:prstGeom>
          <a:solidFill>
            <a:schemeClr val="accent4">
              <a:lumMod val="40000"/>
              <a:lumOff val="60000"/>
            </a:schemeClr>
          </a:solidFill>
        </p:spPr>
        <p:txBody>
          <a:bodyPr wrap="square" rtlCol="0">
            <a:spAutoFit/>
          </a:bodyPr>
          <a:lstStyle/>
          <a:p>
            <a:r>
              <a:rPr lang="en-US" dirty="0"/>
              <a:t>It has relevant images, and describes the study process well</a:t>
            </a:r>
          </a:p>
        </p:txBody>
      </p:sp>
      <p:sp>
        <p:nvSpPr>
          <p:cNvPr id="7" name="TextBox 6">
            <a:extLst>
              <a:ext uri="{FF2B5EF4-FFF2-40B4-BE49-F238E27FC236}">
                <a16:creationId xmlns:a16="http://schemas.microsoft.com/office/drawing/2014/main" id="{8A98FC63-CC87-C943-BE57-0D02F1E6F540}"/>
              </a:ext>
            </a:extLst>
          </p:cNvPr>
          <p:cNvSpPr txBox="1"/>
          <p:nvPr/>
        </p:nvSpPr>
        <p:spPr>
          <a:xfrm>
            <a:off x="365760" y="5257562"/>
            <a:ext cx="8497824" cy="1600438"/>
          </a:xfrm>
          <a:prstGeom prst="rect">
            <a:avLst/>
          </a:prstGeom>
          <a:noFill/>
        </p:spPr>
        <p:txBody>
          <a:bodyPr wrap="square" rtlCol="0">
            <a:spAutoFit/>
          </a:bodyPr>
          <a:lstStyle/>
          <a:p>
            <a:r>
              <a:rPr lang="en-US" sz="1400" dirty="0"/>
              <a:t>This is a direct quote from to show how to read a paper:</a:t>
            </a:r>
          </a:p>
          <a:p>
            <a:r>
              <a:rPr lang="en-US" sz="1400" dirty="0"/>
              <a:t>James Wen, William S. Helton, and Mark </a:t>
            </a:r>
            <a:r>
              <a:rPr lang="en-US" sz="1400" dirty="0" err="1"/>
              <a:t>Billinghurst</a:t>
            </a:r>
            <a:r>
              <a:rPr lang="en-US" sz="1400" dirty="0"/>
              <a:t>. 2013. Classifying users of mobile pedestrian navigation tools. In Proceedings of the 25th Australian Computer-Human Interaction Conference: Augmentation, Application, Innovation, Collaboration (</a:t>
            </a:r>
            <a:r>
              <a:rPr lang="en-US" sz="1400" dirty="0" err="1"/>
              <a:t>OzCHI</a:t>
            </a:r>
            <a:r>
              <a:rPr lang="en-US" sz="1400" dirty="0"/>
              <a:t> ’13). Association for Computing Machinery, New York, NY, USA, 13–16. </a:t>
            </a:r>
            <a:r>
              <a:rPr lang="en-US" sz="1400" dirty="0" err="1"/>
              <a:t>DOI:https</a:t>
            </a:r>
            <a:r>
              <a:rPr lang="en-US" sz="1400" dirty="0"/>
              <a:t>://</a:t>
            </a:r>
            <a:r>
              <a:rPr lang="en-US" sz="1400" dirty="0" err="1"/>
              <a:t>doi.org</a:t>
            </a:r>
            <a:r>
              <a:rPr lang="en-US" sz="1400" dirty="0"/>
              <a:t>/10.1145/2541016.2541073</a:t>
            </a:r>
          </a:p>
          <a:p>
            <a:endParaRPr lang="en-US" sz="1400" dirty="0"/>
          </a:p>
          <a:p>
            <a:r>
              <a:rPr lang="en-US" sz="1400" dirty="0"/>
              <a:t>Never cut and paste into a document to be handed in! </a:t>
            </a:r>
          </a:p>
        </p:txBody>
      </p:sp>
    </p:spTree>
    <p:extLst>
      <p:ext uri="{BB962C8B-B14F-4D97-AF65-F5344CB8AC3E}">
        <p14:creationId xmlns:p14="http://schemas.microsoft.com/office/powerpoint/2010/main" val="14100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28193-993B-7843-94CC-17184F822C2E}"/>
              </a:ext>
            </a:extLst>
          </p:cNvPr>
          <p:cNvPicPr>
            <a:picLocks noChangeAspect="1"/>
          </p:cNvPicPr>
          <p:nvPr/>
        </p:nvPicPr>
        <p:blipFill>
          <a:blip r:embed="rId2"/>
          <a:stretch>
            <a:fillRect/>
          </a:stretch>
        </p:blipFill>
        <p:spPr>
          <a:xfrm>
            <a:off x="123203" y="212777"/>
            <a:ext cx="3569133" cy="6126480"/>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BAC90B03-BF3D-9341-A233-08391431260B}"/>
              </a:ext>
            </a:extLst>
          </p:cNvPr>
          <p:cNvSpPr txBox="1"/>
          <p:nvPr/>
        </p:nvSpPr>
        <p:spPr>
          <a:xfrm>
            <a:off x="3816096" y="212777"/>
            <a:ext cx="4120896" cy="923330"/>
          </a:xfrm>
          <a:prstGeom prst="rect">
            <a:avLst/>
          </a:prstGeom>
          <a:solidFill>
            <a:schemeClr val="accent4">
              <a:lumMod val="40000"/>
              <a:lumOff val="60000"/>
            </a:schemeClr>
          </a:solidFill>
        </p:spPr>
        <p:txBody>
          <a:bodyPr wrap="square" rtlCol="0">
            <a:spAutoFit/>
          </a:bodyPr>
          <a:lstStyle/>
          <a:p>
            <a:r>
              <a:rPr lang="en-US" dirty="0"/>
              <a:t>In the results, it describes four user classifications that could be beneficial to future development of apps.</a:t>
            </a:r>
          </a:p>
        </p:txBody>
      </p:sp>
      <p:pic>
        <p:nvPicPr>
          <p:cNvPr id="8" name="Picture 7">
            <a:extLst>
              <a:ext uri="{FF2B5EF4-FFF2-40B4-BE49-F238E27FC236}">
                <a16:creationId xmlns:a16="http://schemas.microsoft.com/office/drawing/2014/main" id="{93CD57DF-9C5F-B34A-BC31-1A159F4A317D}"/>
              </a:ext>
            </a:extLst>
          </p:cNvPr>
          <p:cNvPicPr>
            <a:picLocks noChangeAspect="1"/>
          </p:cNvPicPr>
          <p:nvPr/>
        </p:nvPicPr>
        <p:blipFill>
          <a:blip r:embed="rId3"/>
          <a:stretch>
            <a:fillRect/>
          </a:stretch>
        </p:blipFill>
        <p:spPr>
          <a:xfrm>
            <a:off x="4301900" y="1240461"/>
            <a:ext cx="4098133" cy="2035556"/>
          </a:xfrm>
          <a:prstGeom prst="rect">
            <a:avLst/>
          </a:prstGeom>
          <a:ln>
            <a:solidFill>
              <a:schemeClr val="accent1">
                <a:shade val="50000"/>
              </a:schemeClr>
            </a:solidFill>
          </a:ln>
        </p:spPr>
      </p:pic>
      <p:sp>
        <p:nvSpPr>
          <p:cNvPr id="10" name="TextBox 9">
            <a:extLst>
              <a:ext uri="{FF2B5EF4-FFF2-40B4-BE49-F238E27FC236}">
                <a16:creationId xmlns:a16="http://schemas.microsoft.com/office/drawing/2014/main" id="{72D2EFDF-39B7-7548-B2B7-7692A4C1726B}"/>
              </a:ext>
            </a:extLst>
          </p:cNvPr>
          <p:cNvSpPr txBox="1"/>
          <p:nvPr/>
        </p:nvSpPr>
        <p:spPr>
          <a:xfrm>
            <a:off x="5574866" y="4246376"/>
            <a:ext cx="3569134" cy="2092881"/>
          </a:xfrm>
          <a:prstGeom prst="rect">
            <a:avLst/>
          </a:prstGeom>
          <a:noFill/>
        </p:spPr>
        <p:txBody>
          <a:bodyPr wrap="square" rtlCol="0">
            <a:spAutoFit/>
          </a:bodyPr>
          <a:lstStyle/>
          <a:p>
            <a:r>
              <a:rPr lang="en-US" sz="1000" dirty="0"/>
              <a:t>This is a direct quote from to show how to read a paper:</a:t>
            </a:r>
          </a:p>
          <a:p>
            <a:r>
              <a:rPr lang="en-US" sz="1000" dirty="0"/>
              <a:t>James Wen, William S. Helton, and Mark </a:t>
            </a:r>
            <a:r>
              <a:rPr lang="en-US" sz="1000" dirty="0" err="1"/>
              <a:t>Billinghurst</a:t>
            </a:r>
            <a:r>
              <a:rPr lang="en-US" sz="1000" dirty="0"/>
              <a:t>. 2013. Classifying users of mobile pedestrian navigation tools. In Proceedings of the 25th Australian Computer-Human Interaction Conference: Augmentation, Application, Innovation, Collaboration (</a:t>
            </a:r>
            <a:r>
              <a:rPr lang="en-US" sz="1000" dirty="0" err="1"/>
              <a:t>OzCHI</a:t>
            </a:r>
            <a:r>
              <a:rPr lang="en-US" sz="1000" dirty="0"/>
              <a:t> ’13). Association for Computing Machinery, New York, NY, USA, 13–16. </a:t>
            </a:r>
            <a:r>
              <a:rPr lang="en-US" sz="1000" dirty="0" err="1"/>
              <a:t>DOI:https</a:t>
            </a:r>
            <a:r>
              <a:rPr lang="en-US" sz="1000" dirty="0"/>
              <a:t>://</a:t>
            </a:r>
            <a:r>
              <a:rPr lang="en-US" sz="1000" dirty="0" err="1"/>
              <a:t>doi.org</a:t>
            </a:r>
            <a:r>
              <a:rPr lang="en-US" sz="1000" dirty="0"/>
              <a:t>/10.1145/2541016.2541073</a:t>
            </a:r>
          </a:p>
          <a:p>
            <a:endParaRPr lang="en-US" sz="1000" dirty="0"/>
          </a:p>
          <a:p>
            <a:r>
              <a:rPr lang="en-US" sz="2000" b="1" u="sng" dirty="0">
                <a:solidFill>
                  <a:srgbClr val="FF0000"/>
                </a:solidFill>
              </a:rPr>
              <a:t>Never cut and paste into a document to be handed in! </a:t>
            </a:r>
          </a:p>
        </p:txBody>
      </p:sp>
    </p:spTree>
    <p:extLst>
      <p:ext uri="{BB962C8B-B14F-4D97-AF65-F5344CB8AC3E}">
        <p14:creationId xmlns:p14="http://schemas.microsoft.com/office/powerpoint/2010/main" val="50820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9A18-E7DD-7944-BC81-5E9EEAD7F2BF}"/>
              </a:ext>
            </a:extLst>
          </p:cNvPr>
          <p:cNvSpPr>
            <a:spLocks noGrp="1"/>
          </p:cNvSpPr>
          <p:nvPr>
            <p:ph type="title"/>
          </p:nvPr>
        </p:nvSpPr>
        <p:spPr/>
        <p:txBody>
          <a:bodyPr/>
          <a:lstStyle/>
          <a:p>
            <a:r>
              <a:rPr lang="en-US" dirty="0"/>
              <a:t>How to find papers…</a:t>
            </a:r>
          </a:p>
        </p:txBody>
      </p:sp>
      <p:sp>
        <p:nvSpPr>
          <p:cNvPr id="3" name="Content Placeholder 2">
            <a:extLst>
              <a:ext uri="{FF2B5EF4-FFF2-40B4-BE49-F238E27FC236}">
                <a16:creationId xmlns:a16="http://schemas.microsoft.com/office/drawing/2014/main" id="{3DADD5BB-C4EC-E643-8404-81019F4945CE}"/>
              </a:ext>
            </a:extLst>
          </p:cNvPr>
          <p:cNvSpPr>
            <a:spLocks noGrp="1"/>
          </p:cNvSpPr>
          <p:nvPr>
            <p:ph idx="1"/>
          </p:nvPr>
        </p:nvSpPr>
        <p:spPr/>
        <p:txBody>
          <a:bodyPr/>
          <a:lstStyle/>
          <a:p>
            <a:r>
              <a:rPr lang="en-US" dirty="0"/>
              <a:t>You may have to do several searches refining your terms to find appropriate and relevant results</a:t>
            </a:r>
          </a:p>
          <a:p>
            <a:r>
              <a:rPr lang="en-US" dirty="0"/>
              <a:t>You should start by examining the list of papers from the search results</a:t>
            </a:r>
          </a:p>
          <a:p>
            <a:pPr lvl="1"/>
            <a:r>
              <a:rPr lang="en-US" dirty="0"/>
              <a:t>For titles that seem relevant, you can open the main page to find out more info and read the abstract</a:t>
            </a:r>
          </a:p>
          <a:p>
            <a:pPr lvl="1"/>
            <a:r>
              <a:rPr lang="en-US" dirty="0"/>
              <a:t>Then if it seems alright, look at the actual paper. Look to see if it seems relevant (some papers will, and others won't)</a:t>
            </a:r>
          </a:p>
        </p:txBody>
      </p:sp>
    </p:spTree>
    <p:extLst>
      <p:ext uri="{BB962C8B-B14F-4D97-AF65-F5344CB8AC3E}">
        <p14:creationId xmlns:p14="http://schemas.microsoft.com/office/powerpoint/2010/main" val="277732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9A18-E7DD-7944-BC81-5E9EEAD7F2BF}"/>
              </a:ext>
            </a:extLst>
          </p:cNvPr>
          <p:cNvSpPr>
            <a:spLocks noGrp="1"/>
          </p:cNvSpPr>
          <p:nvPr>
            <p:ph type="title"/>
          </p:nvPr>
        </p:nvSpPr>
        <p:spPr/>
        <p:txBody>
          <a:bodyPr/>
          <a:lstStyle/>
          <a:p>
            <a:r>
              <a:rPr lang="en-US" dirty="0"/>
              <a:t>How to find papers…</a:t>
            </a:r>
          </a:p>
        </p:txBody>
      </p:sp>
      <p:sp>
        <p:nvSpPr>
          <p:cNvPr id="3" name="Content Placeholder 2">
            <a:extLst>
              <a:ext uri="{FF2B5EF4-FFF2-40B4-BE49-F238E27FC236}">
                <a16:creationId xmlns:a16="http://schemas.microsoft.com/office/drawing/2014/main" id="{3DADD5BB-C4EC-E643-8404-81019F4945CE}"/>
              </a:ext>
            </a:extLst>
          </p:cNvPr>
          <p:cNvSpPr>
            <a:spLocks noGrp="1"/>
          </p:cNvSpPr>
          <p:nvPr>
            <p:ph idx="1"/>
          </p:nvPr>
        </p:nvSpPr>
        <p:spPr/>
        <p:txBody>
          <a:bodyPr/>
          <a:lstStyle/>
          <a:p>
            <a:r>
              <a:rPr lang="en-US" dirty="0"/>
              <a:t>If you find a paper that seems relevant, that you think you will use, you can also look at that paper's references to help you find other papers and to see if other researchers cited this paper. </a:t>
            </a:r>
          </a:p>
          <a:p>
            <a:r>
              <a:rPr lang="en-US" dirty="0"/>
              <a:t>Sometimes, this will also help you find relevant papers.</a:t>
            </a:r>
          </a:p>
        </p:txBody>
      </p:sp>
    </p:spTree>
    <p:extLst>
      <p:ext uri="{BB962C8B-B14F-4D97-AF65-F5344CB8AC3E}">
        <p14:creationId xmlns:p14="http://schemas.microsoft.com/office/powerpoint/2010/main" val="215424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C5846A-1315-EB49-830C-EC5A3C24C546}"/>
              </a:ext>
            </a:extLst>
          </p:cNvPr>
          <p:cNvPicPr>
            <a:picLocks noChangeAspect="1"/>
          </p:cNvPicPr>
          <p:nvPr/>
        </p:nvPicPr>
        <p:blipFill>
          <a:blip r:embed="rId2"/>
          <a:stretch>
            <a:fillRect/>
          </a:stretch>
        </p:blipFill>
        <p:spPr>
          <a:xfrm>
            <a:off x="2837536" y="426720"/>
            <a:ext cx="6179210" cy="5321808"/>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CD5A7D0F-DD17-5047-B98D-55FCAB2D439C}"/>
              </a:ext>
            </a:extLst>
          </p:cNvPr>
          <p:cNvSpPr txBox="1"/>
          <p:nvPr/>
        </p:nvSpPr>
        <p:spPr>
          <a:xfrm>
            <a:off x="127254" y="4548199"/>
            <a:ext cx="2157984" cy="1200329"/>
          </a:xfrm>
          <a:prstGeom prst="rect">
            <a:avLst/>
          </a:prstGeom>
          <a:solidFill>
            <a:schemeClr val="accent4">
              <a:lumMod val="40000"/>
              <a:lumOff val="60000"/>
            </a:schemeClr>
          </a:solidFill>
        </p:spPr>
        <p:txBody>
          <a:bodyPr wrap="square" rtlCol="0">
            <a:spAutoFit/>
          </a:bodyPr>
          <a:lstStyle/>
          <a:p>
            <a:r>
              <a:rPr lang="en-US" dirty="0"/>
              <a:t>Looking at the references, this paper looks interesting…</a:t>
            </a:r>
          </a:p>
        </p:txBody>
      </p:sp>
      <p:cxnSp>
        <p:nvCxnSpPr>
          <p:cNvPr id="10" name="Straight Arrow Connector 9">
            <a:extLst>
              <a:ext uri="{FF2B5EF4-FFF2-40B4-BE49-F238E27FC236}">
                <a16:creationId xmlns:a16="http://schemas.microsoft.com/office/drawing/2014/main" id="{C83E585D-621F-CC4B-B4AE-C2262B21EA1C}"/>
              </a:ext>
            </a:extLst>
          </p:cNvPr>
          <p:cNvCxnSpPr/>
          <p:nvPr/>
        </p:nvCxnSpPr>
        <p:spPr>
          <a:xfrm>
            <a:off x="2279904" y="5413248"/>
            <a:ext cx="557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3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42B59F-5780-EE4D-BEA0-0F3D7D03D461}"/>
              </a:ext>
            </a:extLst>
          </p:cNvPr>
          <p:cNvPicPr>
            <a:picLocks noChangeAspect="1"/>
          </p:cNvPicPr>
          <p:nvPr/>
        </p:nvPicPr>
        <p:blipFill>
          <a:blip r:embed="rId2"/>
          <a:stretch>
            <a:fillRect/>
          </a:stretch>
        </p:blipFill>
        <p:spPr>
          <a:xfrm>
            <a:off x="2089848" y="609600"/>
            <a:ext cx="6920040" cy="4536379"/>
          </a:xfrm>
          <a:prstGeom prst="rect">
            <a:avLst/>
          </a:prstGeom>
          <a:ln>
            <a:solidFill>
              <a:schemeClr val="accent1"/>
            </a:solidFill>
          </a:ln>
        </p:spPr>
      </p:pic>
      <p:sp>
        <p:nvSpPr>
          <p:cNvPr id="6" name="TextBox 5">
            <a:extLst>
              <a:ext uri="{FF2B5EF4-FFF2-40B4-BE49-F238E27FC236}">
                <a16:creationId xmlns:a16="http://schemas.microsoft.com/office/drawing/2014/main" id="{E72F1A88-5E10-FA49-848B-72BDCFA1A7ED}"/>
              </a:ext>
            </a:extLst>
          </p:cNvPr>
          <p:cNvSpPr txBox="1"/>
          <p:nvPr/>
        </p:nvSpPr>
        <p:spPr>
          <a:xfrm>
            <a:off x="353568" y="5486400"/>
            <a:ext cx="5500694" cy="923330"/>
          </a:xfrm>
          <a:prstGeom prst="rect">
            <a:avLst/>
          </a:prstGeom>
          <a:solidFill>
            <a:schemeClr val="accent4">
              <a:lumMod val="40000"/>
              <a:lumOff val="60000"/>
            </a:schemeClr>
          </a:solidFill>
        </p:spPr>
        <p:txBody>
          <a:bodyPr wrap="square" rtlCol="0">
            <a:spAutoFit/>
          </a:bodyPr>
          <a:lstStyle/>
          <a:p>
            <a:r>
              <a:rPr lang="en-US" dirty="0"/>
              <a:t>From the abstract this seems interesting. Note the date though, it's 10 years old, so it would have to be relevant to systems today (would figure out after reading). </a:t>
            </a:r>
          </a:p>
        </p:txBody>
      </p:sp>
    </p:spTree>
    <p:extLst>
      <p:ext uri="{BB962C8B-B14F-4D97-AF65-F5344CB8AC3E}">
        <p14:creationId xmlns:p14="http://schemas.microsoft.com/office/powerpoint/2010/main" val="130934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9A18-E7DD-7944-BC81-5E9EEAD7F2BF}"/>
              </a:ext>
            </a:extLst>
          </p:cNvPr>
          <p:cNvSpPr>
            <a:spLocks noGrp="1"/>
          </p:cNvSpPr>
          <p:nvPr>
            <p:ph type="title"/>
          </p:nvPr>
        </p:nvSpPr>
        <p:spPr/>
        <p:txBody>
          <a:bodyPr/>
          <a:lstStyle/>
          <a:p>
            <a:r>
              <a:rPr lang="en-US" dirty="0"/>
              <a:t>How to find papers…</a:t>
            </a:r>
          </a:p>
        </p:txBody>
      </p:sp>
      <p:sp>
        <p:nvSpPr>
          <p:cNvPr id="3" name="Content Placeholder 2">
            <a:extLst>
              <a:ext uri="{FF2B5EF4-FFF2-40B4-BE49-F238E27FC236}">
                <a16:creationId xmlns:a16="http://schemas.microsoft.com/office/drawing/2014/main" id="{3DADD5BB-C4EC-E643-8404-81019F4945CE}"/>
              </a:ext>
            </a:extLst>
          </p:cNvPr>
          <p:cNvSpPr>
            <a:spLocks noGrp="1"/>
          </p:cNvSpPr>
          <p:nvPr>
            <p:ph idx="1"/>
          </p:nvPr>
        </p:nvSpPr>
        <p:spPr/>
        <p:txBody>
          <a:bodyPr/>
          <a:lstStyle/>
          <a:p>
            <a:r>
              <a:rPr lang="en-US" dirty="0"/>
              <a:t>If you find a paper that seems relevant, you can also see who has cited it in future work. You can check that as well on the ACM</a:t>
            </a:r>
          </a:p>
        </p:txBody>
      </p:sp>
    </p:spTree>
    <p:extLst>
      <p:ext uri="{BB962C8B-B14F-4D97-AF65-F5344CB8AC3E}">
        <p14:creationId xmlns:p14="http://schemas.microsoft.com/office/powerpoint/2010/main" val="30626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9BF5A-59B8-3F41-958F-CA985AC396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1561DDC-3108-7942-B53B-C3A98C80AC9F}"/>
              </a:ext>
            </a:extLst>
          </p:cNvPr>
          <p:cNvPicPr>
            <a:picLocks noGrp="1" noChangeAspect="1"/>
          </p:cNvPicPr>
          <p:nvPr>
            <p:ph idx="1"/>
          </p:nvPr>
        </p:nvPicPr>
        <p:blipFill>
          <a:blip r:embed="rId2"/>
          <a:stretch>
            <a:fillRect/>
          </a:stretch>
        </p:blipFill>
        <p:spPr>
          <a:xfrm>
            <a:off x="362525" y="348805"/>
            <a:ext cx="5076161" cy="3080195"/>
          </a:xfrm>
          <a:noFill/>
          <a:ln>
            <a:solidFill>
              <a:schemeClr val="accent1"/>
            </a:solidFill>
          </a:ln>
        </p:spPr>
      </p:pic>
      <p:pic>
        <p:nvPicPr>
          <p:cNvPr id="7" name="Picture 6">
            <a:extLst>
              <a:ext uri="{FF2B5EF4-FFF2-40B4-BE49-F238E27FC236}">
                <a16:creationId xmlns:a16="http://schemas.microsoft.com/office/drawing/2014/main" id="{F6B04C53-A335-1F47-8B80-B24E6D7EF419}"/>
              </a:ext>
            </a:extLst>
          </p:cNvPr>
          <p:cNvPicPr>
            <a:picLocks noChangeAspect="1"/>
          </p:cNvPicPr>
          <p:nvPr/>
        </p:nvPicPr>
        <p:blipFill>
          <a:blip r:embed="rId3"/>
          <a:stretch>
            <a:fillRect/>
          </a:stretch>
        </p:blipFill>
        <p:spPr>
          <a:xfrm>
            <a:off x="5704811" y="311595"/>
            <a:ext cx="3192909" cy="5150990"/>
          </a:xfrm>
          <a:prstGeom prst="rect">
            <a:avLst/>
          </a:prstGeom>
          <a:ln>
            <a:solidFill>
              <a:srgbClr val="FF0000"/>
            </a:solidFill>
          </a:ln>
        </p:spPr>
      </p:pic>
      <p:sp>
        <p:nvSpPr>
          <p:cNvPr id="8" name="Rectangle 7">
            <a:extLst>
              <a:ext uri="{FF2B5EF4-FFF2-40B4-BE49-F238E27FC236}">
                <a16:creationId xmlns:a16="http://schemas.microsoft.com/office/drawing/2014/main" id="{85ABF860-89DE-B441-8D06-FF276686DFC7}"/>
              </a:ext>
            </a:extLst>
          </p:cNvPr>
          <p:cNvSpPr/>
          <p:nvPr/>
        </p:nvSpPr>
        <p:spPr>
          <a:xfrm>
            <a:off x="268224" y="1560576"/>
            <a:ext cx="1255776" cy="138004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887F3C-A96E-6543-8838-D6851423D146}"/>
              </a:ext>
            </a:extLst>
          </p:cNvPr>
          <p:cNvCxnSpPr>
            <a:cxnSpLocks/>
          </p:cNvCxnSpPr>
          <p:nvPr/>
        </p:nvCxnSpPr>
        <p:spPr>
          <a:xfrm>
            <a:off x="5059680" y="2250598"/>
            <a:ext cx="1511808" cy="52917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0A445B-14B7-CB41-9942-82F2A39C36E1}"/>
              </a:ext>
            </a:extLst>
          </p:cNvPr>
          <p:cNvSpPr txBox="1"/>
          <p:nvPr/>
        </p:nvSpPr>
        <p:spPr>
          <a:xfrm>
            <a:off x="731520" y="3889248"/>
            <a:ext cx="3657600" cy="1754326"/>
          </a:xfrm>
          <a:prstGeom prst="rect">
            <a:avLst/>
          </a:prstGeom>
          <a:noFill/>
          <a:ln>
            <a:solidFill>
              <a:srgbClr val="FF0000"/>
            </a:solidFill>
          </a:ln>
        </p:spPr>
        <p:txBody>
          <a:bodyPr wrap="square" rtlCol="0">
            <a:spAutoFit/>
          </a:bodyPr>
          <a:lstStyle/>
          <a:p>
            <a:r>
              <a:rPr lang="en-US" dirty="0"/>
              <a:t>You can also check if the paper has been cited by other authors (often good papers have a high citation count). In this case, 6 papers have cited this work. You can click "View Citations" to see all the papers.</a:t>
            </a:r>
          </a:p>
        </p:txBody>
      </p:sp>
      <p:cxnSp>
        <p:nvCxnSpPr>
          <p:cNvPr id="13" name="Straight Arrow Connector 12">
            <a:extLst>
              <a:ext uri="{FF2B5EF4-FFF2-40B4-BE49-F238E27FC236}">
                <a16:creationId xmlns:a16="http://schemas.microsoft.com/office/drawing/2014/main" id="{0414E0C7-3DEE-714C-A340-A774A0E1CB18}"/>
              </a:ext>
            </a:extLst>
          </p:cNvPr>
          <p:cNvCxnSpPr>
            <a:cxnSpLocks/>
          </p:cNvCxnSpPr>
          <p:nvPr/>
        </p:nvCxnSpPr>
        <p:spPr>
          <a:xfrm flipV="1">
            <a:off x="4389120" y="2887090"/>
            <a:ext cx="2097024" cy="18986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243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D56942-5A49-FC41-8FA8-AA1F3420F7EF}"/>
              </a:ext>
            </a:extLst>
          </p:cNvPr>
          <p:cNvPicPr>
            <a:picLocks noGrp="1" noChangeAspect="1"/>
          </p:cNvPicPr>
          <p:nvPr>
            <p:ph idx="1"/>
          </p:nvPr>
        </p:nvPicPr>
        <p:blipFill>
          <a:blip r:embed="rId2"/>
          <a:stretch>
            <a:fillRect/>
          </a:stretch>
        </p:blipFill>
        <p:spPr>
          <a:xfrm>
            <a:off x="220588" y="265049"/>
            <a:ext cx="3449203" cy="4596562"/>
          </a:xfrm>
          <a:noFill/>
          <a:ln>
            <a:solidFill>
              <a:schemeClr val="tx1"/>
            </a:solidFill>
          </a:ln>
        </p:spPr>
      </p:pic>
      <p:pic>
        <p:nvPicPr>
          <p:cNvPr id="7" name="Picture 6">
            <a:extLst>
              <a:ext uri="{FF2B5EF4-FFF2-40B4-BE49-F238E27FC236}">
                <a16:creationId xmlns:a16="http://schemas.microsoft.com/office/drawing/2014/main" id="{3D5A259E-FD9B-BB4C-A297-78E8F1733959}"/>
              </a:ext>
            </a:extLst>
          </p:cNvPr>
          <p:cNvPicPr>
            <a:picLocks noChangeAspect="1"/>
          </p:cNvPicPr>
          <p:nvPr/>
        </p:nvPicPr>
        <p:blipFill>
          <a:blip r:embed="rId3"/>
          <a:stretch>
            <a:fillRect/>
          </a:stretch>
        </p:blipFill>
        <p:spPr>
          <a:xfrm>
            <a:off x="4151136" y="524256"/>
            <a:ext cx="4772276" cy="3268318"/>
          </a:xfrm>
          <a:prstGeom prst="rect">
            <a:avLst/>
          </a:prstGeom>
          <a:ln>
            <a:solidFill>
              <a:schemeClr val="tx1"/>
            </a:solidFill>
          </a:ln>
        </p:spPr>
      </p:pic>
      <p:sp>
        <p:nvSpPr>
          <p:cNvPr id="8" name="TextBox 7">
            <a:extLst>
              <a:ext uri="{FF2B5EF4-FFF2-40B4-BE49-F238E27FC236}">
                <a16:creationId xmlns:a16="http://schemas.microsoft.com/office/drawing/2014/main" id="{9C50D7F8-5EDF-0A4B-BC19-1554C4216F88}"/>
              </a:ext>
            </a:extLst>
          </p:cNvPr>
          <p:cNvSpPr txBox="1"/>
          <p:nvPr/>
        </p:nvSpPr>
        <p:spPr>
          <a:xfrm>
            <a:off x="4352544" y="4572000"/>
            <a:ext cx="3633216" cy="1200329"/>
          </a:xfrm>
          <a:prstGeom prst="rect">
            <a:avLst/>
          </a:prstGeom>
          <a:solidFill>
            <a:schemeClr val="accent4">
              <a:lumMod val="40000"/>
              <a:lumOff val="60000"/>
            </a:schemeClr>
          </a:solidFill>
        </p:spPr>
        <p:txBody>
          <a:bodyPr wrap="square" rtlCol="0">
            <a:spAutoFit/>
          </a:bodyPr>
          <a:lstStyle/>
          <a:p>
            <a:r>
              <a:rPr lang="en-US" dirty="0"/>
              <a:t>In this list, this paper looks interesting and so does the abstract. It would at least be worth a read to see how relevant.</a:t>
            </a:r>
          </a:p>
        </p:txBody>
      </p:sp>
      <p:cxnSp>
        <p:nvCxnSpPr>
          <p:cNvPr id="10" name="Straight Arrow Connector 9">
            <a:extLst>
              <a:ext uri="{FF2B5EF4-FFF2-40B4-BE49-F238E27FC236}">
                <a16:creationId xmlns:a16="http://schemas.microsoft.com/office/drawing/2014/main" id="{7268626A-1C47-994A-BCD0-F35B65B3FA62}"/>
              </a:ext>
            </a:extLst>
          </p:cNvPr>
          <p:cNvCxnSpPr/>
          <p:nvPr/>
        </p:nvCxnSpPr>
        <p:spPr>
          <a:xfrm flipH="1" flipV="1">
            <a:off x="3121152" y="2791968"/>
            <a:ext cx="1231392" cy="20696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AD75B8-1DBE-A840-81CD-1AE9B2797117}"/>
              </a:ext>
            </a:extLst>
          </p:cNvPr>
          <p:cNvCxnSpPr/>
          <p:nvPr/>
        </p:nvCxnSpPr>
        <p:spPr>
          <a:xfrm flipV="1">
            <a:off x="4742688" y="3792574"/>
            <a:ext cx="0" cy="779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5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2253-113A-D549-8409-E7553A4FB922}"/>
              </a:ext>
            </a:extLst>
          </p:cNvPr>
          <p:cNvSpPr>
            <a:spLocks noGrp="1"/>
          </p:cNvSpPr>
          <p:nvPr>
            <p:ph type="title"/>
          </p:nvPr>
        </p:nvSpPr>
        <p:spPr/>
        <p:txBody>
          <a:bodyPr/>
          <a:lstStyle/>
          <a:p>
            <a:r>
              <a:rPr lang="en-US" dirty="0"/>
              <a:t>Lab 1</a:t>
            </a:r>
          </a:p>
        </p:txBody>
      </p:sp>
      <p:sp>
        <p:nvSpPr>
          <p:cNvPr id="3" name="Content Placeholder 2">
            <a:extLst>
              <a:ext uri="{FF2B5EF4-FFF2-40B4-BE49-F238E27FC236}">
                <a16:creationId xmlns:a16="http://schemas.microsoft.com/office/drawing/2014/main" id="{A58506AE-A434-EA42-9E5E-24130F374703}"/>
              </a:ext>
            </a:extLst>
          </p:cNvPr>
          <p:cNvSpPr>
            <a:spLocks noGrp="1"/>
          </p:cNvSpPr>
          <p:nvPr>
            <p:ph idx="1"/>
          </p:nvPr>
        </p:nvSpPr>
        <p:spPr/>
        <p:txBody>
          <a:bodyPr>
            <a:normAutofit fontScale="62500" lnSpcReduction="20000"/>
          </a:bodyPr>
          <a:lstStyle/>
          <a:p>
            <a:pPr>
              <a:lnSpc>
                <a:spcPct val="120000"/>
              </a:lnSpc>
            </a:pPr>
            <a:r>
              <a:rPr lang="en-US" dirty="0"/>
              <a:t>Due end of lab today (11:00 pm on Brightspace)</a:t>
            </a:r>
          </a:p>
          <a:p>
            <a:pPr>
              <a:lnSpc>
                <a:spcPct val="120000"/>
              </a:lnSpc>
            </a:pPr>
            <a:endParaRPr lang="en-US" dirty="0"/>
          </a:p>
          <a:p>
            <a:pPr>
              <a:lnSpc>
                <a:spcPct val="120000"/>
              </a:lnSpc>
            </a:pPr>
            <a:r>
              <a:rPr lang="en-US" dirty="0"/>
              <a:t>After I do the presentation on "Finding ACM Papers" – in your group, everyone finds one relevant ACM paper for your topic [online applications for classes, meetings, etc.]</a:t>
            </a:r>
          </a:p>
          <a:p>
            <a:pPr>
              <a:lnSpc>
                <a:spcPct val="120000"/>
              </a:lnSpc>
            </a:pPr>
            <a:r>
              <a:rPr lang="en-US" dirty="0"/>
              <a:t>Quickly read/skim the papers and as a group and come up with 3 or 4 themes that are common between the papers (a theme should cover 3 of the 5 papers OR 2 of the 4 papers). For each theme – write 2-3 sentences (can be in point form) to describe the theme (also make sure you include the papers that attribute to the theme).  All papers must be included in at least one theme.</a:t>
            </a:r>
          </a:p>
          <a:p>
            <a:pPr>
              <a:lnSpc>
                <a:spcPct val="120000"/>
              </a:lnSpc>
            </a:pPr>
            <a:r>
              <a:rPr lang="en-US" dirty="0"/>
              <a:t>Assign one member to do an individual summary of the paper (Assignment 2)</a:t>
            </a:r>
          </a:p>
          <a:p>
            <a:pPr>
              <a:lnSpc>
                <a:spcPct val="120000"/>
              </a:lnSpc>
            </a:pPr>
            <a:r>
              <a:rPr lang="en-US" dirty="0"/>
              <a:t>NOTE: Each research paper should be 4-8 pages.</a:t>
            </a:r>
          </a:p>
          <a:p>
            <a:pPr>
              <a:lnSpc>
                <a:spcPct val="120000"/>
              </a:lnSpc>
            </a:pPr>
            <a:endParaRPr lang="en-US" dirty="0"/>
          </a:p>
          <a:p>
            <a:pPr>
              <a:lnSpc>
                <a:spcPct val="120000"/>
              </a:lnSpc>
            </a:pPr>
            <a:endParaRPr lang="en-US" dirty="0"/>
          </a:p>
          <a:p>
            <a:pPr>
              <a:lnSpc>
                <a:spcPct val="120000"/>
              </a:lnSpc>
            </a:pPr>
            <a:endParaRPr lang="en-US" dirty="0"/>
          </a:p>
        </p:txBody>
      </p:sp>
    </p:spTree>
    <p:extLst>
      <p:ext uri="{BB962C8B-B14F-4D97-AF65-F5344CB8AC3E}">
        <p14:creationId xmlns:p14="http://schemas.microsoft.com/office/powerpoint/2010/main" val="2773462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F75B-F326-C14B-B44F-1B568CD0E0DB}"/>
              </a:ext>
            </a:extLst>
          </p:cNvPr>
          <p:cNvSpPr>
            <a:spLocks noGrp="1"/>
          </p:cNvSpPr>
          <p:nvPr>
            <p:ph type="title"/>
          </p:nvPr>
        </p:nvSpPr>
        <p:spPr/>
        <p:txBody>
          <a:bodyPr/>
          <a:lstStyle/>
          <a:p>
            <a:r>
              <a:rPr lang="en-US" dirty="0"/>
              <a:t>Other hints</a:t>
            </a:r>
          </a:p>
        </p:txBody>
      </p:sp>
      <p:sp>
        <p:nvSpPr>
          <p:cNvPr id="3" name="Content Placeholder 2">
            <a:extLst>
              <a:ext uri="{FF2B5EF4-FFF2-40B4-BE49-F238E27FC236}">
                <a16:creationId xmlns:a16="http://schemas.microsoft.com/office/drawing/2014/main" id="{B0E46A42-9B92-2D49-B637-EA88ABBC67E3}"/>
              </a:ext>
            </a:extLst>
          </p:cNvPr>
          <p:cNvSpPr>
            <a:spLocks noGrp="1"/>
          </p:cNvSpPr>
          <p:nvPr>
            <p:ph idx="1"/>
          </p:nvPr>
        </p:nvSpPr>
        <p:spPr>
          <a:xfrm>
            <a:off x="628650" y="1411097"/>
            <a:ext cx="7886700" cy="4351338"/>
          </a:xfrm>
        </p:spPr>
        <p:txBody>
          <a:bodyPr/>
          <a:lstStyle/>
          <a:p>
            <a:r>
              <a:rPr lang="en-US" dirty="0"/>
              <a:t>If you are finding that the papers that are being returned are outdated (e.g., the technology not necessarily the results or relevance though), you can change the search result lists to show the latest publications first instead of relevancy.</a:t>
            </a:r>
          </a:p>
        </p:txBody>
      </p:sp>
    </p:spTree>
    <p:extLst>
      <p:ext uri="{BB962C8B-B14F-4D97-AF65-F5344CB8AC3E}">
        <p14:creationId xmlns:p14="http://schemas.microsoft.com/office/powerpoint/2010/main" val="3648989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F75B-F326-C14B-B44F-1B568CD0E0DB}"/>
              </a:ext>
            </a:extLst>
          </p:cNvPr>
          <p:cNvSpPr>
            <a:spLocks noGrp="1"/>
          </p:cNvSpPr>
          <p:nvPr>
            <p:ph type="title"/>
          </p:nvPr>
        </p:nvSpPr>
        <p:spPr/>
        <p:txBody>
          <a:bodyPr/>
          <a:lstStyle/>
          <a:p>
            <a:r>
              <a:rPr lang="en-US" dirty="0"/>
              <a:t>Other hints</a:t>
            </a:r>
          </a:p>
        </p:txBody>
      </p:sp>
      <p:pic>
        <p:nvPicPr>
          <p:cNvPr id="5" name="Picture 4">
            <a:extLst>
              <a:ext uri="{FF2B5EF4-FFF2-40B4-BE49-F238E27FC236}">
                <a16:creationId xmlns:a16="http://schemas.microsoft.com/office/drawing/2014/main" id="{B996E1C1-6A7E-404E-B213-31D65DFAF5C9}"/>
              </a:ext>
            </a:extLst>
          </p:cNvPr>
          <p:cNvPicPr>
            <a:picLocks noChangeAspect="1"/>
          </p:cNvPicPr>
          <p:nvPr/>
        </p:nvPicPr>
        <p:blipFill>
          <a:blip r:embed="rId2"/>
          <a:stretch>
            <a:fillRect/>
          </a:stretch>
        </p:blipFill>
        <p:spPr>
          <a:xfrm>
            <a:off x="3401568" y="1412063"/>
            <a:ext cx="5742432" cy="4212984"/>
          </a:xfrm>
          <a:prstGeom prst="rect">
            <a:avLst/>
          </a:prstGeom>
          <a:ln>
            <a:solidFill>
              <a:schemeClr val="tx1"/>
            </a:solidFill>
          </a:ln>
        </p:spPr>
      </p:pic>
      <p:sp>
        <p:nvSpPr>
          <p:cNvPr id="6" name="TextBox 5">
            <a:extLst>
              <a:ext uri="{FF2B5EF4-FFF2-40B4-BE49-F238E27FC236}">
                <a16:creationId xmlns:a16="http://schemas.microsoft.com/office/drawing/2014/main" id="{0DBACAAA-5B0C-BC4B-8A8F-1D0329C2467A}"/>
              </a:ext>
            </a:extLst>
          </p:cNvPr>
          <p:cNvSpPr txBox="1"/>
          <p:nvPr/>
        </p:nvSpPr>
        <p:spPr>
          <a:xfrm>
            <a:off x="360426" y="2136338"/>
            <a:ext cx="2797302" cy="3046988"/>
          </a:xfrm>
          <a:prstGeom prst="rect">
            <a:avLst/>
          </a:prstGeom>
          <a:solidFill>
            <a:schemeClr val="accent4">
              <a:lumMod val="40000"/>
              <a:lumOff val="60000"/>
            </a:schemeClr>
          </a:solidFill>
        </p:spPr>
        <p:txBody>
          <a:bodyPr wrap="square" rtlCol="0">
            <a:spAutoFit/>
          </a:bodyPr>
          <a:lstStyle/>
          <a:p>
            <a:r>
              <a:rPr lang="en-US" sz="2000" dirty="0"/>
              <a:t>To help you find more recent terms, look at recent papers and see the terminology that they use and keywords.</a:t>
            </a:r>
          </a:p>
          <a:p>
            <a:endParaRPr lang="en-US" sz="2000" dirty="0"/>
          </a:p>
          <a:p>
            <a:r>
              <a:rPr lang="en-US" dirty="0"/>
              <a:t>In this paper, they use other terms that what we were using:  </a:t>
            </a:r>
            <a:r>
              <a:rPr lang="en-US" i="1" dirty="0"/>
              <a:t>wayfinding</a:t>
            </a:r>
            <a:r>
              <a:rPr lang="en-US" dirty="0"/>
              <a:t>, </a:t>
            </a:r>
            <a:r>
              <a:rPr lang="en-US" i="1" dirty="0"/>
              <a:t>pedestrian navigation</a:t>
            </a:r>
          </a:p>
        </p:txBody>
      </p:sp>
    </p:spTree>
    <p:extLst>
      <p:ext uri="{BB962C8B-B14F-4D97-AF65-F5344CB8AC3E}">
        <p14:creationId xmlns:p14="http://schemas.microsoft.com/office/powerpoint/2010/main" val="342206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7861-B562-614F-A8C5-659CA55102B2}"/>
              </a:ext>
            </a:extLst>
          </p:cNvPr>
          <p:cNvSpPr>
            <a:spLocks noGrp="1"/>
          </p:cNvSpPr>
          <p:nvPr>
            <p:ph type="title"/>
          </p:nvPr>
        </p:nvSpPr>
        <p:spPr/>
        <p:txBody>
          <a:bodyPr/>
          <a:lstStyle/>
          <a:p>
            <a:r>
              <a:rPr lang="en-US" dirty="0"/>
              <a:t>Other hints</a:t>
            </a:r>
          </a:p>
        </p:txBody>
      </p:sp>
      <p:pic>
        <p:nvPicPr>
          <p:cNvPr id="5" name="Picture 4">
            <a:extLst>
              <a:ext uri="{FF2B5EF4-FFF2-40B4-BE49-F238E27FC236}">
                <a16:creationId xmlns:a16="http://schemas.microsoft.com/office/drawing/2014/main" id="{D90B910D-47B7-B840-A41E-4B9189CDEFCE}"/>
              </a:ext>
            </a:extLst>
          </p:cNvPr>
          <p:cNvPicPr>
            <a:picLocks noChangeAspect="1"/>
          </p:cNvPicPr>
          <p:nvPr/>
        </p:nvPicPr>
        <p:blipFill>
          <a:blip r:embed="rId2"/>
          <a:stretch>
            <a:fillRect/>
          </a:stretch>
        </p:blipFill>
        <p:spPr>
          <a:xfrm>
            <a:off x="3552950" y="0"/>
            <a:ext cx="5627626" cy="6858000"/>
          </a:xfrm>
          <a:prstGeom prst="rect">
            <a:avLst/>
          </a:prstGeom>
          <a:ln>
            <a:solidFill>
              <a:schemeClr val="tx1"/>
            </a:solidFill>
          </a:ln>
        </p:spPr>
      </p:pic>
      <p:sp>
        <p:nvSpPr>
          <p:cNvPr id="6" name="TextBox 5">
            <a:extLst>
              <a:ext uri="{FF2B5EF4-FFF2-40B4-BE49-F238E27FC236}">
                <a16:creationId xmlns:a16="http://schemas.microsoft.com/office/drawing/2014/main" id="{119F9984-E6FF-7945-9559-5613A946C50F}"/>
              </a:ext>
            </a:extLst>
          </p:cNvPr>
          <p:cNvSpPr txBox="1"/>
          <p:nvPr/>
        </p:nvSpPr>
        <p:spPr>
          <a:xfrm>
            <a:off x="360426" y="2136338"/>
            <a:ext cx="2797302" cy="1200329"/>
          </a:xfrm>
          <a:prstGeom prst="rect">
            <a:avLst/>
          </a:prstGeom>
          <a:solidFill>
            <a:schemeClr val="accent4">
              <a:lumMod val="40000"/>
              <a:lumOff val="60000"/>
            </a:schemeClr>
          </a:solidFill>
        </p:spPr>
        <p:txBody>
          <a:bodyPr wrap="square" rtlCol="0">
            <a:spAutoFit/>
          </a:bodyPr>
          <a:lstStyle/>
          <a:p>
            <a:r>
              <a:rPr lang="en-US" dirty="0"/>
              <a:t>New Search:</a:t>
            </a:r>
          </a:p>
          <a:p>
            <a:endParaRPr lang="en-US" dirty="0"/>
          </a:p>
          <a:p>
            <a:r>
              <a:rPr lang="en-US" i="1" dirty="0"/>
              <a:t>wayfinding pedestrian navigation maps</a:t>
            </a:r>
          </a:p>
        </p:txBody>
      </p:sp>
    </p:spTree>
    <p:extLst>
      <p:ext uri="{BB962C8B-B14F-4D97-AF65-F5344CB8AC3E}">
        <p14:creationId xmlns:p14="http://schemas.microsoft.com/office/powerpoint/2010/main" val="3893093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F4E-D86C-5641-800F-392EF4397294}"/>
              </a:ext>
            </a:extLst>
          </p:cNvPr>
          <p:cNvSpPr>
            <a:spLocks noGrp="1"/>
          </p:cNvSpPr>
          <p:nvPr>
            <p:ph type="title"/>
          </p:nvPr>
        </p:nvSpPr>
        <p:spPr/>
        <p:txBody>
          <a:bodyPr/>
          <a:lstStyle/>
          <a:p>
            <a:r>
              <a:rPr lang="en-US" dirty="0"/>
              <a:t>Make sure to properly cite your work</a:t>
            </a:r>
          </a:p>
        </p:txBody>
      </p:sp>
      <p:sp>
        <p:nvSpPr>
          <p:cNvPr id="3" name="Content Placeholder 2">
            <a:extLst>
              <a:ext uri="{FF2B5EF4-FFF2-40B4-BE49-F238E27FC236}">
                <a16:creationId xmlns:a16="http://schemas.microsoft.com/office/drawing/2014/main" id="{EDC16253-B385-344D-9194-1F6A35E20D29}"/>
              </a:ext>
            </a:extLst>
          </p:cNvPr>
          <p:cNvSpPr>
            <a:spLocks noGrp="1"/>
          </p:cNvSpPr>
          <p:nvPr>
            <p:ph idx="1"/>
          </p:nvPr>
        </p:nvSpPr>
        <p:spPr/>
        <p:txBody>
          <a:bodyPr/>
          <a:lstStyle/>
          <a:p>
            <a:r>
              <a:rPr lang="en-US" dirty="0"/>
              <a:t>In the ACM library, you can get the reference in ACM format right on the page. Use it! </a:t>
            </a:r>
          </a:p>
        </p:txBody>
      </p:sp>
      <p:pic>
        <p:nvPicPr>
          <p:cNvPr id="5" name="Picture 4">
            <a:extLst>
              <a:ext uri="{FF2B5EF4-FFF2-40B4-BE49-F238E27FC236}">
                <a16:creationId xmlns:a16="http://schemas.microsoft.com/office/drawing/2014/main" id="{DBEDAA01-847C-9944-83A3-18DE21C8518B}"/>
              </a:ext>
            </a:extLst>
          </p:cNvPr>
          <p:cNvPicPr>
            <a:picLocks noChangeAspect="1"/>
          </p:cNvPicPr>
          <p:nvPr/>
        </p:nvPicPr>
        <p:blipFill>
          <a:blip r:embed="rId2"/>
          <a:stretch>
            <a:fillRect/>
          </a:stretch>
        </p:blipFill>
        <p:spPr>
          <a:xfrm>
            <a:off x="2558712" y="2895450"/>
            <a:ext cx="6438983" cy="3416449"/>
          </a:xfrm>
          <a:prstGeom prst="rect">
            <a:avLst/>
          </a:prstGeom>
        </p:spPr>
      </p:pic>
      <p:sp>
        <p:nvSpPr>
          <p:cNvPr id="6" name="TextBox 5">
            <a:extLst>
              <a:ext uri="{FF2B5EF4-FFF2-40B4-BE49-F238E27FC236}">
                <a16:creationId xmlns:a16="http://schemas.microsoft.com/office/drawing/2014/main" id="{55A9E098-F398-8F4F-A2D5-7224599C14B0}"/>
              </a:ext>
            </a:extLst>
          </p:cNvPr>
          <p:cNvSpPr txBox="1"/>
          <p:nvPr/>
        </p:nvSpPr>
        <p:spPr>
          <a:xfrm>
            <a:off x="146304" y="3831026"/>
            <a:ext cx="3560064" cy="2031325"/>
          </a:xfrm>
          <a:prstGeom prst="rect">
            <a:avLst/>
          </a:prstGeom>
          <a:solidFill>
            <a:schemeClr val="accent4">
              <a:lumMod val="40000"/>
              <a:lumOff val="60000"/>
            </a:schemeClr>
          </a:solidFill>
        </p:spPr>
        <p:txBody>
          <a:bodyPr wrap="square" rtlCol="0">
            <a:spAutoFit/>
          </a:bodyPr>
          <a:lstStyle/>
          <a:p>
            <a:r>
              <a:rPr lang="en-US" dirty="0"/>
              <a:t>Click the double quotes on the main page.</a:t>
            </a:r>
          </a:p>
          <a:p>
            <a:endParaRPr lang="en-US" dirty="0"/>
          </a:p>
          <a:p>
            <a:r>
              <a:rPr lang="en-US" dirty="0"/>
              <a:t>Then in the dropdown box of the popup window select ACM Ref. Copy and paste right into your references.</a:t>
            </a:r>
          </a:p>
        </p:txBody>
      </p:sp>
      <p:cxnSp>
        <p:nvCxnSpPr>
          <p:cNvPr id="8" name="Straight Arrow Connector 7">
            <a:extLst>
              <a:ext uri="{FF2B5EF4-FFF2-40B4-BE49-F238E27FC236}">
                <a16:creationId xmlns:a16="http://schemas.microsoft.com/office/drawing/2014/main" id="{69D7965B-E87A-0041-957A-E48CBCD40268}"/>
              </a:ext>
            </a:extLst>
          </p:cNvPr>
          <p:cNvCxnSpPr>
            <a:cxnSpLocks/>
          </p:cNvCxnSpPr>
          <p:nvPr/>
        </p:nvCxnSpPr>
        <p:spPr>
          <a:xfrm flipV="1">
            <a:off x="6254496" y="6176964"/>
            <a:ext cx="0" cy="57740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FA8DF0E-2EE4-1A40-A1FC-6182DE23FA8F}"/>
              </a:ext>
            </a:extLst>
          </p:cNvPr>
          <p:cNvCxnSpPr/>
          <p:nvPr/>
        </p:nvCxnSpPr>
        <p:spPr>
          <a:xfrm>
            <a:off x="3950208" y="3596640"/>
            <a:ext cx="829056"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F85C6A-B704-FF40-93C5-7F96332C060B}"/>
              </a:ext>
            </a:extLst>
          </p:cNvPr>
          <p:cNvSpPr txBox="1"/>
          <p:nvPr/>
        </p:nvSpPr>
        <p:spPr>
          <a:xfrm>
            <a:off x="4572000" y="6355190"/>
            <a:ext cx="1597152" cy="369332"/>
          </a:xfrm>
          <a:prstGeom prst="rect">
            <a:avLst/>
          </a:prstGeom>
          <a:noFill/>
        </p:spPr>
        <p:txBody>
          <a:bodyPr wrap="square" rtlCol="0">
            <a:spAutoFit/>
          </a:bodyPr>
          <a:lstStyle/>
          <a:p>
            <a:r>
              <a:rPr lang="en-US" dirty="0"/>
              <a:t>Double quotes</a:t>
            </a:r>
          </a:p>
        </p:txBody>
      </p:sp>
    </p:spTree>
    <p:extLst>
      <p:ext uri="{BB962C8B-B14F-4D97-AF65-F5344CB8AC3E}">
        <p14:creationId xmlns:p14="http://schemas.microsoft.com/office/powerpoint/2010/main" val="3353743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FF99-4695-A649-9ED5-B9FD519BDCE8}"/>
              </a:ext>
            </a:extLst>
          </p:cNvPr>
          <p:cNvSpPr>
            <a:spLocks noGrp="1"/>
          </p:cNvSpPr>
          <p:nvPr>
            <p:ph type="title"/>
          </p:nvPr>
        </p:nvSpPr>
        <p:spPr/>
        <p:txBody>
          <a:bodyPr/>
          <a:lstStyle/>
          <a:p>
            <a:r>
              <a:rPr lang="en-US" dirty="0"/>
              <a:t>Assignment 2 (use Lab 1 to help)</a:t>
            </a:r>
          </a:p>
        </p:txBody>
      </p:sp>
      <p:sp>
        <p:nvSpPr>
          <p:cNvPr id="3" name="Content Placeholder 2">
            <a:extLst>
              <a:ext uri="{FF2B5EF4-FFF2-40B4-BE49-F238E27FC236}">
                <a16:creationId xmlns:a16="http://schemas.microsoft.com/office/drawing/2014/main" id="{8ED0E824-7E2A-6343-94F7-5357393F7808}"/>
              </a:ext>
            </a:extLst>
          </p:cNvPr>
          <p:cNvSpPr>
            <a:spLocks noGrp="1"/>
          </p:cNvSpPr>
          <p:nvPr>
            <p:ph idx="1"/>
          </p:nvPr>
        </p:nvSpPr>
        <p:spPr/>
        <p:txBody>
          <a:bodyPr/>
          <a:lstStyle/>
          <a:p>
            <a:r>
              <a:rPr lang="en-US" dirty="0"/>
              <a:t>After you have decided which team member will summarize each paper, use the template on Brightspace to help you disseminate the paper to create a useful summary.</a:t>
            </a:r>
          </a:p>
          <a:p>
            <a:r>
              <a:rPr lang="en-US" dirty="0">
                <a:highlight>
                  <a:srgbClr val="FFFF00"/>
                </a:highlight>
              </a:rPr>
              <a:t>Assignment 2 is due on Friday Oct, 7 at 11:00p.m.</a:t>
            </a:r>
          </a:p>
          <a:p>
            <a:endParaRPr lang="en-US" dirty="0"/>
          </a:p>
          <a:p>
            <a:r>
              <a:rPr lang="en-US" dirty="0"/>
              <a:t>Your group will use these summaries in the first Milestone of the project.</a:t>
            </a:r>
          </a:p>
        </p:txBody>
      </p:sp>
      <p:sp>
        <p:nvSpPr>
          <p:cNvPr id="4" name="TextBox 3">
            <a:extLst>
              <a:ext uri="{FF2B5EF4-FFF2-40B4-BE49-F238E27FC236}">
                <a16:creationId xmlns:a16="http://schemas.microsoft.com/office/drawing/2014/main" id="{AEE197E5-E2AB-6822-E29D-8477E1456A6B}"/>
              </a:ext>
            </a:extLst>
          </p:cNvPr>
          <p:cNvSpPr txBox="1"/>
          <p:nvPr/>
        </p:nvSpPr>
        <p:spPr>
          <a:xfrm>
            <a:off x="493001" y="5980019"/>
            <a:ext cx="8157998" cy="369332"/>
          </a:xfrm>
          <a:prstGeom prst="rect">
            <a:avLst/>
          </a:prstGeom>
          <a:solidFill>
            <a:schemeClr val="accent6">
              <a:lumMod val="40000"/>
              <a:lumOff val="60000"/>
            </a:schemeClr>
          </a:solidFill>
          <a:ln>
            <a:solidFill>
              <a:schemeClr val="accent1"/>
            </a:solidFill>
          </a:ln>
        </p:spPr>
        <p:txBody>
          <a:bodyPr wrap="square" rtlCol="0">
            <a:spAutoFit/>
          </a:bodyPr>
          <a:lstStyle/>
          <a:p>
            <a:r>
              <a:rPr lang="en-US" dirty="0"/>
              <a:t>Note: Bonnie will reschedule Assignment 1 – it is not necessary for this assignment </a:t>
            </a:r>
          </a:p>
        </p:txBody>
      </p:sp>
    </p:spTree>
    <p:extLst>
      <p:ext uri="{BB962C8B-B14F-4D97-AF65-F5344CB8AC3E}">
        <p14:creationId xmlns:p14="http://schemas.microsoft.com/office/powerpoint/2010/main" val="149434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7B77-8FB9-D248-AE07-278A5EB9F066}"/>
              </a:ext>
            </a:extLst>
          </p:cNvPr>
          <p:cNvSpPr>
            <a:spLocks noGrp="1"/>
          </p:cNvSpPr>
          <p:nvPr>
            <p:ph type="title"/>
          </p:nvPr>
        </p:nvSpPr>
        <p:spPr/>
        <p:txBody>
          <a:bodyPr/>
          <a:lstStyle/>
          <a:p>
            <a:r>
              <a:rPr lang="en-US" dirty="0"/>
              <a:t>The Team Charter</a:t>
            </a:r>
          </a:p>
        </p:txBody>
      </p:sp>
      <p:sp>
        <p:nvSpPr>
          <p:cNvPr id="3" name="Content Placeholder 2">
            <a:extLst>
              <a:ext uri="{FF2B5EF4-FFF2-40B4-BE49-F238E27FC236}">
                <a16:creationId xmlns:a16="http://schemas.microsoft.com/office/drawing/2014/main" id="{C833306A-DF61-0C42-A57F-0334885B63CD}"/>
              </a:ext>
            </a:extLst>
          </p:cNvPr>
          <p:cNvSpPr>
            <a:spLocks noGrp="1"/>
          </p:cNvSpPr>
          <p:nvPr>
            <p:ph idx="1"/>
          </p:nvPr>
        </p:nvSpPr>
        <p:spPr/>
        <p:txBody>
          <a:bodyPr>
            <a:normAutofit fontScale="92500" lnSpcReduction="10000"/>
          </a:bodyPr>
          <a:lstStyle/>
          <a:p>
            <a:pPr>
              <a:lnSpc>
                <a:spcPct val="110000"/>
              </a:lnSpc>
            </a:pPr>
            <a:r>
              <a:rPr lang="en-US" dirty="0"/>
              <a:t>Each group needs to read and submit the team charter (with relevant parts filled in e.g., team names)</a:t>
            </a:r>
          </a:p>
          <a:p>
            <a:pPr>
              <a:lnSpc>
                <a:spcPct val="110000"/>
              </a:lnSpc>
            </a:pPr>
            <a:r>
              <a:rPr lang="en-US" dirty="0"/>
              <a:t>The charter outlines the responsibility of the team and provides information for the project (e.g., team communication, sharing of documents, team behavior, break down of work).</a:t>
            </a:r>
          </a:p>
          <a:p>
            <a:pPr>
              <a:lnSpc>
                <a:spcPct val="110000"/>
              </a:lnSpc>
            </a:pPr>
            <a:r>
              <a:rPr lang="en-US" dirty="0"/>
              <a:t>Please read over it and submit it with everyone's name added to the end of the document by next Tuesday at 11:00pm. If you have questions, Bonnie will have time in next Monday's class.</a:t>
            </a:r>
          </a:p>
        </p:txBody>
      </p:sp>
    </p:spTree>
    <p:extLst>
      <p:ext uri="{BB962C8B-B14F-4D97-AF65-F5344CB8AC3E}">
        <p14:creationId xmlns:p14="http://schemas.microsoft.com/office/powerpoint/2010/main" val="195713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FD40E-3413-F842-BE57-34632A6DD005}"/>
              </a:ext>
            </a:extLst>
          </p:cNvPr>
          <p:cNvSpPr>
            <a:spLocks noGrp="1"/>
          </p:cNvSpPr>
          <p:nvPr>
            <p:ph type="ctrTitle"/>
          </p:nvPr>
        </p:nvSpPr>
        <p:spPr/>
        <p:txBody>
          <a:bodyPr/>
          <a:lstStyle/>
          <a:p>
            <a:r>
              <a:rPr lang="en-US" dirty="0"/>
              <a:t>How to find relevant papers on the ACM</a:t>
            </a:r>
          </a:p>
        </p:txBody>
      </p:sp>
      <p:sp>
        <p:nvSpPr>
          <p:cNvPr id="3" name="Subtitle 2">
            <a:extLst>
              <a:ext uri="{FF2B5EF4-FFF2-40B4-BE49-F238E27FC236}">
                <a16:creationId xmlns:a16="http://schemas.microsoft.com/office/drawing/2014/main" id="{DE4A66B7-4276-294F-88EC-853F2A99D416}"/>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You will select relevant research papers using the ACM library. </a:t>
            </a:r>
          </a:p>
          <a:p>
            <a:pPr marL="342900" indent="-342900" algn="l">
              <a:buFont typeface="Arial" panose="020B0604020202020204" pitchFamily="34" charset="0"/>
              <a:buChar char="•"/>
            </a:pPr>
            <a:r>
              <a:rPr lang="en-US" dirty="0"/>
              <a:t>We will go through how to use the ACM library and find relevant papers.</a:t>
            </a:r>
          </a:p>
        </p:txBody>
      </p:sp>
    </p:spTree>
    <p:extLst>
      <p:ext uri="{BB962C8B-B14F-4D97-AF65-F5344CB8AC3E}">
        <p14:creationId xmlns:p14="http://schemas.microsoft.com/office/powerpoint/2010/main" val="63432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CE43-2410-0345-A072-0321E3208029}"/>
              </a:ext>
            </a:extLst>
          </p:cNvPr>
          <p:cNvSpPr>
            <a:spLocks noGrp="1"/>
          </p:cNvSpPr>
          <p:nvPr>
            <p:ph type="title"/>
          </p:nvPr>
        </p:nvSpPr>
        <p:spPr/>
        <p:txBody>
          <a:bodyPr/>
          <a:lstStyle/>
          <a:p>
            <a:r>
              <a:rPr lang="en-US" dirty="0"/>
              <a:t>Finding "Good" Papers</a:t>
            </a:r>
          </a:p>
        </p:txBody>
      </p:sp>
      <p:sp>
        <p:nvSpPr>
          <p:cNvPr id="3" name="Content Placeholder 2">
            <a:extLst>
              <a:ext uri="{FF2B5EF4-FFF2-40B4-BE49-F238E27FC236}">
                <a16:creationId xmlns:a16="http://schemas.microsoft.com/office/drawing/2014/main" id="{8BBE8E3B-43B1-9640-8698-12CA0256568A}"/>
              </a:ext>
            </a:extLst>
          </p:cNvPr>
          <p:cNvSpPr>
            <a:spLocks noGrp="1"/>
          </p:cNvSpPr>
          <p:nvPr>
            <p:ph idx="1"/>
          </p:nvPr>
        </p:nvSpPr>
        <p:spPr/>
        <p:txBody>
          <a:bodyPr>
            <a:normAutofit fontScale="77500" lnSpcReduction="20000"/>
          </a:bodyPr>
          <a:lstStyle/>
          <a:p>
            <a:pPr>
              <a:lnSpc>
                <a:spcPct val="120000"/>
              </a:lnSpc>
            </a:pPr>
            <a:r>
              <a:rPr lang="en-US" dirty="0"/>
              <a:t>For your group project, you will need to find relevant research papers on your topic</a:t>
            </a:r>
          </a:p>
          <a:p>
            <a:pPr>
              <a:lnSpc>
                <a:spcPct val="120000"/>
              </a:lnSpc>
            </a:pPr>
            <a:r>
              <a:rPr lang="en-US" dirty="0"/>
              <a:t>The ACM or other recognized organizations (e.g., the IEEE) have databases of conference proceedings papers and journal papers that have been </a:t>
            </a:r>
            <a:r>
              <a:rPr lang="en-US" b="1" i="1" dirty="0"/>
              <a:t>peer reviewed</a:t>
            </a:r>
            <a:r>
              <a:rPr lang="en-US" dirty="0"/>
              <a:t>.</a:t>
            </a:r>
          </a:p>
          <a:p>
            <a:pPr marL="457200" lvl="1" indent="0">
              <a:lnSpc>
                <a:spcPct val="120000"/>
              </a:lnSpc>
              <a:buNone/>
            </a:pPr>
            <a:r>
              <a:rPr lang="en-US" i="1" dirty="0"/>
              <a:t>"Scholarly peer review (also known as refereeing) is the process of subjecting an author's scholarly work, research, or ideas to the scrutiny of others who are experts in the same field, before a paper describing this work is published in a journal, conference proceedings or as a book. The peer review helps the publisher (that is, the editor-in-chief, the editorial board or the program committee) decide whether the work should be accepted, considered acceptable with revisions, or rejected."</a:t>
            </a:r>
          </a:p>
          <a:p>
            <a:pPr marL="0" indent="0">
              <a:lnSpc>
                <a:spcPct val="120000"/>
              </a:lnSpc>
              <a:buNone/>
            </a:pPr>
            <a:endParaRPr lang="en-US" dirty="0"/>
          </a:p>
        </p:txBody>
      </p:sp>
      <p:sp>
        <p:nvSpPr>
          <p:cNvPr id="4" name="TextBox 3">
            <a:extLst>
              <a:ext uri="{FF2B5EF4-FFF2-40B4-BE49-F238E27FC236}">
                <a16:creationId xmlns:a16="http://schemas.microsoft.com/office/drawing/2014/main" id="{930F1971-2BE6-664E-ABC2-D7A9FB867F52}"/>
              </a:ext>
            </a:extLst>
          </p:cNvPr>
          <p:cNvSpPr txBox="1"/>
          <p:nvPr/>
        </p:nvSpPr>
        <p:spPr>
          <a:xfrm>
            <a:off x="3530279" y="5807631"/>
            <a:ext cx="5795299" cy="369332"/>
          </a:xfrm>
          <a:prstGeom prst="rect">
            <a:avLst/>
          </a:prstGeom>
          <a:noFill/>
        </p:spPr>
        <p:txBody>
          <a:bodyPr wrap="square" rtlCol="0">
            <a:spAutoFit/>
          </a:bodyPr>
          <a:lstStyle/>
          <a:p>
            <a:r>
              <a:rPr lang="en-US" dirty="0"/>
              <a:t>From: https://</a:t>
            </a:r>
            <a:r>
              <a:rPr lang="en-US" dirty="0" err="1"/>
              <a:t>en.wikipedia.org</a:t>
            </a:r>
            <a:r>
              <a:rPr lang="en-US" dirty="0"/>
              <a:t>/wiki/</a:t>
            </a:r>
            <a:r>
              <a:rPr lang="en-US" dirty="0" err="1"/>
              <a:t>Peer_review</a:t>
            </a:r>
            <a:endParaRPr lang="en-US" dirty="0"/>
          </a:p>
        </p:txBody>
      </p:sp>
    </p:spTree>
    <p:extLst>
      <p:ext uri="{BB962C8B-B14F-4D97-AF65-F5344CB8AC3E}">
        <p14:creationId xmlns:p14="http://schemas.microsoft.com/office/powerpoint/2010/main" val="106069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C00E-FC67-5746-8167-FB8BE0B3E942}"/>
              </a:ext>
            </a:extLst>
          </p:cNvPr>
          <p:cNvSpPr>
            <a:spLocks noGrp="1"/>
          </p:cNvSpPr>
          <p:nvPr>
            <p:ph type="title"/>
          </p:nvPr>
        </p:nvSpPr>
        <p:spPr/>
        <p:txBody>
          <a:bodyPr/>
          <a:lstStyle/>
          <a:p>
            <a:r>
              <a:rPr lang="en-US" dirty="0"/>
              <a:t>ACM Library</a:t>
            </a:r>
          </a:p>
        </p:txBody>
      </p:sp>
      <p:sp>
        <p:nvSpPr>
          <p:cNvPr id="3" name="Content Placeholder 2">
            <a:extLst>
              <a:ext uri="{FF2B5EF4-FFF2-40B4-BE49-F238E27FC236}">
                <a16:creationId xmlns:a16="http://schemas.microsoft.com/office/drawing/2014/main" id="{B158A3D8-EDCC-554B-83F9-37A5385BB7E9}"/>
              </a:ext>
            </a:extLst>
          </p:cNvPr>
          <p:cNvSpPr>
            <a:spLocks noGrp="1"/>
          </p:cNvSpPr>
          <p:nvPr>
            <p:ph idx="1"/>
          </p:nvPr>
        </p:nvSpPr>
        <p:spPr/>
        <p:txBody>
          <a:bodyPr/>
          <a:lstStyle/>
          <a:p>
            <a:r>
              <a:rPr lang="en-US" dirty="0"/>
              <a:t>For our project, we will focus on the ACM to find scholarly papers (peer-reviewed papers) related to your topics</a:t>
            </a:r>
          </a:p>
        </p:txBody>
      </p:sp>
    </p:spTree>
    <p:extLst>
      <p:ext uri="{BB962C8B-B14F-4D97-AF65-F5344CB8AC3E}">
        <p14:creationId xmlns:p14="http://schemas.microsoft.com/office/powerpoint/2010/main" val="5536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D597-63BD-424F-9FAA-1CABCA7F81B5}"/>
              </a:ext>
            </a:extLst>
          </p:cNvPr>
          <p:cNvSpPr>
            <a:spLocks noGrp="1"/>
          </p:cNvSpPr>
          <p:nvPr>
            <p:ph type="title"/>
          </p:nvPr>
        </p:nvSpPr>
        <p:spPr>
          <a:xfrm>
            <a:off x="628650" y="0"/>
            <a:ext cx="7886700" cy="1325563"/>
          </a:xfrm>
        </p:spPr>
        <p:txBody>
          <a:bodyPr/>
          <a:lstStyle/>
          <a:p>
            <a:r>
              <a:rPr lang="en-US" dirty="0"/>
              <a:t>How to find papers…</a:t>
            </a:r>
          </a:p>
        </p:txBody>
      </p:sp>
      <p:sp>
        <p:nvSpPr>
          <p:cNvPr id="3" name="Content Placeholder 2">
            <a:extLst>
              <a:ext uri="{FF2B5EF4-FFF2-40B4-BE49-F238E27FC236}">
                <a16:creationId xmlns:a16="http://schemas.microsoft.com/office/drawing/2014/main" id="{2BECA003-732B-8A4B-8FC6-14F03C133951}"/>
              </a:ext>
            </a:extLst>
          </p:cNvPr>
          <p:cNvSpPr>
            <a:spLocks noGrp="1"/>
          </p:cNvSpPr>
          <p:nvPr>
            <p:ph idx="1"/>
          </p:nvPr>
        </p:nvSpPr>
        <p:spPr>
          <a:xfrm>
            <a:off x="466604" y="1351063"/>
            <a:ext cx="7886700" cy="929150"/>
          </a:xfrm>
        </p:spPr>
        <p:txBody>
          <a:bodyPr/>
          <a:lstStyle/>
          <a:p>
            <a:r>
              <a:rPr lang="en-US" dirty="0"/>
              <a:t>Go to dal libraries: https://</a:t>
            </a:r>
            <a:r>
              <a:rPr lang="en-US" dirty="0" err="1"/>
              <a:t>libraries.dal.ca</a:t>
            </a:r>
            <a:endParaRPr lang="en-US" dirty="0"/>
          </a:p>
        </p:txBody>
      </p:sp>
      <p:pic>
        <p:nvPicPr>
          <p:cNvPr id="5" name="Picture 4">
            <a:extLst>
              <a:ext uri="{FF2B5EF4-FFF2-40B4-BE49-F238E27FC236}">
                <a16:creationId xmlns:a16="http://schemas.microsoft.com/office/drawing/2014/main" id="{E0DEA26C-9214-884B-A1BC-56D48E2069EF}"/>
              </a:ext>
            </a:extLst>
          </p:cNvPr>
          <p:cNvPicPr>
            <a:picLocks noChangeAspect="1"/>
          </p:cNvPicPr>
          <p:nvPr/>
        </p:nvPicPr>
        <p:blipFill>
          <a:blip r:embed="rId2"/>
          <a:stretch>
            <a:fillRect/>
          </a:stretch>
        </p:blipFill>
        <p:spPr>
          <a:xfrm>
            <a:off x="2114796" y="1898249"/>
            <a:ext cx="4914408" cy="4867154"/>
          </a:xfrm>
          <a:prstGeom prst="rect">
            <a:avLst/>
          </a:prstGeom>
          <a:ln>
            <a:solidFill>
              <a:srgbClr val="7030A0"/>
            </a:solidFill>
          </a:ln>
        </p:spPr>
      </p:pic>
    </p:spTree>
    <p:extLst>
      <p:ext uri="{BB962C8B-B14F-4D97-AF65-F5344CB8AC3E}">
        <p14:creationId xmlns:p14="http://schemas.microsoft.com/office/powerpoint/2010/main" val="11262329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5924</TotalTime>
  <Words>1742</Words>
  <Application>Microsoft Macintosh PowerPoint</Application>
  <PresentationFormat>On-screen Show (4:3)</PresentationFormat>
  <Paragraphs>120</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Lab 1</vt:lpstr>
      <vt:lpstr>Agenda</vt:lpstr>
      <vt:lpstr>Lab 1</vt:lpstr>
      <vt:lpstr>Assignment 2 (use Lab 1 to help)</vt:lpstr>
      <vt:lpstr>The Team Charter</vt:lpstr>
      <vt:lpstr>How to find relevant papers on the ACM</vt:lpstr>
      <vt:lpstr>Finding "Good" Papers</vt:lpstr>
      <vt:lpstr>ACM Library</vt:lpstr>
      <vt:lpstr>How to find papers…</vt:lpstr>
      <vt:lpstr>How to find papers…</vt:lpstr>
      <vt:lpstr>How to find papers…</vt:lpstr>
      <vt:lpstr>How to find papers…</vt:lpstr>
      <vt:lpstr>How to find papers…</vt:lpstr>
      <vt:lpstr>Let's try it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find papers…</vt:lpstr>
      <vt:lpstr>How to find papers…</vt:lpstr>
      <vt:lpstr>PowerPoint Presentation</vt:lpstr>
      <vt:lpstr>PowerPoint Presentation</vt:lpstr>
      <vt:lpstr>How to find papers…</vt:lpstr>
      <vt:lpstr>PowerPoint Presentation</vt:lpstr>
      <vt:lpstr>PowerPoint Presentation</vt:lpstr>
      <vt:lpstr>Other hints</vt:lpstr>
      <vt:lpstr>Other hints</vt:lpstr>
      <vt:lpstr>Other hints</vt:lpstr>
      <vt:lpstr>Make sure to properly cite your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Bonnie MacKay</dc:creator>
  <cp:lastModifiedBy>Bonnie MacKay</cp:lastModifiedBy>
  <cp:revision>13</cp:revision>
  <dcterms:created xsi:type="dcterms:W3CDTF">2021-01-21T19:56:19Z</dcterms:created>
  <dcterms:modified xsi:type="dcterms:W3CDTF">2022-09-19T19:19:15Z</dcterms:modified>
</cp:coreProperties>
</file>